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1" r:id="rId6"/>
    <p:sldId id="260" r:id="rId7"/>
    <p:sldId id="262" r:id="rId8"/>
    <p:sldId id="263" r:id="rId9"/>
    <p:sldId id="265" r:id="rId10"/>
    <p:sldId id="266" r:id="rId11"/>
    <p:sldId id="267" r:id="rId12"/>
    <p:sldId id="268" r:id="rId13"/>
    <p:sldId id="277" r:id="rId14"/>
    <p:sldId id="278" r:id="rId15"/>
    <p:sldId id="270" r:id="rId16"/>
    <p:sldId id="272" r:id="rId17"/>
    <p:sldId id="273" r:id="rId18"/>
    <p:sldId id="274" r:id="rId19"/>
    <p:sldId id="275" r:id="rId20"/>
    <p:sldId id="276" r:id="rId21"/>
    <p:sldId id="279" r:id="rId22"/>
    <p:sldId id="281" r:id="rId23"/>
    <p:sldId id="280" r:id="rId24"/>
    <p:sldId id="282" r:id="rId25"/>
    <p:sldId id="283" r:id="rId26"/>
    <p:sldId id="284" r:id="rId27"/>
    <p:sldId id="285" r:id="rId28"/>
    <p:sldId id="286" r:id="rId29"/>
    <p:sldId id="288" r:id="rId30"/>
    <p:sldId id="29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C8852-E450-4521-AF8A-93108AC4C7C2}"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62224-D043-4F0A-B023-44DCB9272C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C62224-D043-4F0A-B023-44DCB9272CA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C62224-D043-4F0A-B023-44DCB9272CAA}"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C62224-D043-4F0A-B023-44DCB9272CAA}" type="slidenum">
              <a:rPr lang="en-US" smtClean="0"/>
              <a:pPr/>
              <a:t>29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C62224-D043-4F0A-B023-44DCB9272CAA}"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40F8E63-BE47-4D8E-A367-D029DF95CB8E}" type="datetime1">
              <a:rPr lang="en-US" smtClean="0"/>
              <a:t>4/21/2020</a:t>
            </a:fld>
            <a:endParaRPr lang="en-US"/>
          </a:p>
        </p:txBody>
      </p:sp>
      <p:sp>
        <p:nvSpPr>
          <p:cNvPr id="20" name="Footer Placeholder 19"/>
          <p:cNvSpPr>
            <a:spLocks noGrp="1"/>
          </p:cNvSpPr>
          <p:nvPr>
            <p:ph type="ftr" sz="quarter" idx="11"/>
          </p:nvPr>
        </p:nvSpPr>
        <p:spPr/>
        <p:txBody>
          <a:bodyPr/>
          <a:lstStyle>
            <a:extLst/>
          </a:lstStyle>
          <a:p>
            <a:r>
              <a:rPr lang="en-US" smtClean="0"/>
              <a:t>Prepared by Dr. Supriya Chougule.</a:t>
            </a:r>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695F5C-9B8C-477F-875A-1F68FB4031C0}" type="datetime1">
              <a:rPr lang="en-US" smtClean="0"/>
              <a:t>4/21/2020</a:t>
            </a:fld>
            <a:endParaRPr lang="en-US"/>
          </a:p>
        </p:txBody>
      </p:sp>
      <p:sp>
        <p:nvSpPr>
          <p:cNvPr id="5" name="Footer Placeholder 4"/>
          <p:cNvSpPr>
            <a:spLocks noGrp="1"/>
          </p:cNvSpPr>
          <p:nvPr>
            <p:ph type="ftr" sz="quarter" idx="11"/>
          </p:nvPr>
        </p:nvSpPr>
        <p:spPr/>
        <p:txBody>
          <a:bodyPr/>
          <a:lstStyle>
            <a:extLst/>
          </a:lstStyle>
          <a:p>
            <a:r>
              <a:rPr lang="en-US" smtClean="0"/>
              <a:t>Prepared by Dr. Supriya Chougule.</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78C809C-6D53-4EE9-9D76-D9B80B0E340A}" type="datetime1">
              <a:rPr lang="en-US" smtClean="0"/>
              <a:t>4/21/2020</a:t>
            </a:fld>
            <a:endParaRPr lang="en-US"/>
          </a:p>
        </p:txBody>
      </p:sp>
      <p:sp>
        <p:nvSpPr>
          <p:cNvPr id="5" name="Footer Placeholder 4"/>
          <p:cNvSpPr>
            <a:spLocks noGrp="1"/>
          </p:cNvSpPr>
          <p:nvPr>
            <p:ph type="ftr" sz="quarter" idx="11"/>
          </p:nvPr>
        </p:nvSpPr>
        <p:spPr/>
        <p:txBody>
          <a:bodyPr/>
          <a:lstStyle>
            <a:extLst/>
          </a:lstStyle>
          <a:p>
            <a:r>
              <a:rPr lang="en-US" smtClean="0"/>
              <a:t>Prepared by Dr. Supriya Chougule.</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FE48E4-D9F9-49DC-8393-8EEFF5499C04}" type="datetime1">
              <a:rPr lang="en-US" smtClean="0"/>
              <a:t>4/21/2020</a:t>
            </a:fld>
            <a:endParaRPr lang="en-US"/>
          </a:p>
        </p:txBody>
      </p:sp>
      <p:sp>
        <p:nvSpPr>
          <p:cNvPr id="5" name="Footer Placeholder 4"/>
          <p:cNvSpPr>
            <a:spLocks noGrp="1"/>
          </p:cNvSpPr>
          <p:nvPr>
            <p:ph type="ftr" sz="quarter" idx="11"/>
          </p:nvPr>
        </p:nvSpPr>
        <p:spPr/>
        <p:txBody>
          <a:bodyPr/>
          <a:lstStyle>
            <a:extLst/>
          </a:lstStyle>
          <a:p>
            <a:r>
              <a:rPr lang="en-US" smtClean="0"/>
              <a:t>Prepared by Dr. Supriya Chougule.</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5F4FB2-5EC6-44C1-BB98-1D53369B251B}" type="datetime1">
              <a:rPr lang="en-US" smtClean="0"/>
              <a:t>4/21/2020</a:t>
            </a:fld>
            <a:endParaRPr lang="en-US"/>
          </a:p>
        </p:txBody>
      </p:sp>
      <p:sp>
        <p:nvSpPr>
          <p:cNvPr id="5" name="Footer Placeholder 4"/>
          <p:cNvSpPr>
            <a:spLocks noGrp="1"/>
          </p:cNvSpPr>
          <p:nvPr>
            <p:ph type="ftr" sz="quarter" idx="11"/>
          </p:nvPr>
        </p:nvSpPr>
        <p:spPr/>
        <p:txBody>
          <a:bodyPr/>
          <a:lstStyle>
            <a:extLst/>
          </a:lstStyle>
          <a:p>
            <a:r>
              <a:rPr lang="en-US" smtClean="0"/>
              <a:t>Prepared by Dr. Supriya Chougule.</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014EC5-7E89-48E9-A049-1F2A927E51EB}" type="datetime1">
              <a:rPr lang="en-US" smtClean="0"/>
              <a:t>4/21/2020</a:t>
            </a:fld>
            <a:endParaRPr lang="en-US"/>
          </a:p>
        </p:txBody>
      </p:sp>
      <p:sp>
        <p:nvSpPr>
          <p:cNvPr id="6" name="Footer Placeholder 5"/>
          <p:cNvSpPr>
            <a:spLocks noGrp="1"/>
          </p:cNvSpPr>
          <p:nvPr>
            <p:ph type="ftr" sz="quarter" idx="11"/>
          </p:nvPr>
        </p:nvSpPr>
        <p:spPr/>
        <p:txBody>
          <a:bodyPr/>
          <a:lstStyle>
            <a:extLst/>
          </a:lstStyle>
          <a:p>
            <a:r>
              <a:rPr lang="en-US" smtClean="0"/>
              <a:t>Prepared by Dr. Supriya Chougule.</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2D2CA4D-BB1A-4F01-ABC0-93EB440BEB7D}" type="datetime1">
              <a:rPr lang="en-US" smtClean="0"/>
              <a:t>4/21/2020</a:t>
            </a:fld>
            <a:endParaRPr lang="en-US"/>
          </a:p>
        </p:txBody>
      </p:sp>
      <p:sp>
        <p:nvSpPr>
          <p:cNvPr id="8" name="Footer Placeholder 7"/>
          <p:cNvSpPr>
            <a:spLocks noGrp="1"/>
          </p:cNvSpPr>
          <p:nvPr>
            <p:ph type="ftr" sz="quarter" idx="11"/>
          </p:nvPr>
        </p:nvSpPr>
        <p:spPr/>
        <p:txBody>
          <a:bodyPr/>
          <a:lstStyle>
            <a:extLst/>
          </a:lstStyle>
          <a:p>
            <a:r>
              <a:rPr lang="en-US" smtClean="0"/>
              <a:t>Prepared by Dr. Supriya Chougule.</a:t>
            </a:r>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55193E6-0749-4B1F-9D24-336322CF00B7}" type="datetime1">
              <a:rPr lang="en-US" smtClean="0"/>
              <a:t>4/21/2020</a:t>
            </a:fld>
            <a:endParaRPr lang="en-US"/>
          </a:p>
        </p:txBody>
      </p:sp>
      <p:sp>
        <p:nvSpPr>
          <p:cNvPr id="4" name="Footer Placeholder 3"/>
          <p:cNvSpPr>
            <a:spLocks noGrp="1"/>
          </p:cNvSpPr>
          <p:nvPr>
            <p:ph type="ftr" sz="quarter" idx="11"/>
          </p:nvPr>
        </p:nvSpPr>
        <p:spPr/>
        <p:txBody>
          <a:bodyPr/>
          <a:lstStyle>
            <a:extLst/>
          </a:lstStyle>
          <a:p>
            <a:r>
              <a:rPr lang="en-US" smtClean="0"/>
              <a:t>Prepared by Dr. Supriya Chougule.</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2EC4E17-04FD-4AB1-BDB9-1A5BB77B1EC2}" type="datetime1">
              <a:rPr lang="en-US" smtClean="0"/>
              <a:t>4/21/2020</a:t>
            </a:fld>
            <a:endParaRPr lang="en-US"/>
          </a:p>
        </p:txBody>
      </p:sp>
      <p:sp>
        <p:nvSpPr>
          <p:cNvPr id="3" name="Footer Placeholder 2"/>
          <p:cNvSpPr>
            <a:spLocks noGrp="1"/>
          </p:cNvSpPr>
          <p:nvPr>
            <p:ph type="ftr" sz="quarter" idx="11"/>
          </p:nvPr>
        </p:nvSpPr>
        <p:spPr/>
        <p:txBody>
          <a:bodyPr/>
          <a:lstStyle>
            <a:extLst/>
          </a:lstStyle>
          <a:p>
            <a:r>
              <a:rPr lang="en-US" smtClean="0"/>
              <a:t>Prepared by Dr. Supriya Chougule.</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601442-9AE6-4E7A-818D-944237B2BC38}" type="datetime1">
              <a:rPr lang="en-US" smtClean="0"/>
              <a:t>4/21/2020</a:t>
            </a:fld>
            <a:endParaRPr lang="en-US"/>
          </a:p>
        </p:txBody>
      </p:sp>
      <p:sp>
        <p:nvSpPr>
          <p:cNvPr id="6" name="Footer Placeholder 5"/>
          <p:cNvSpPr>
            <a:spLocks noGrp="1"/>
          </p:cNvSpPr>
          <p:nvPr>
            <p:ph type="ftr" sz="quarter" idx="11"/>
          </p:nvPr>
        </p:nvSpPr>
        <p:spPr/>
        <p:txBody>
          <a:bodyPr/>
          <a:lstStyle>
            <a:extLst/>
          </a:lstStyle>
          <a:p>
            <a:r>
              <a:rPr lang="en-US" smtClean="0"/>
              <a:t>Prepared by Dr. Supriya Chougule.</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F5FDAC0-8BAD-4BCC-ADCB-3878C128BF47}" type="datetime1">
              <a:rPr lang="en-US" smtClean="0"/>
              <a:t>4/21/2020</a:t>
            </a:fld>
            <a:endParaRPr lang="en-US"/>
          </a:p>
        </p:txBody>
      </p:sp>
      <p:sp>
        <p:nvSpPr>
          <p:cNvPr id="6" name="Footer Placeholder 5"/>
          <p:cNvSpPr>
            <a:spLocks noGrp="1"/>
          </p:cNvSpPr>
          <p:nvPr>
            <p:ph type="ftr" sz="quarter" idx="11"/>
          </p:nvPr>
        </p:nvSpPr>
        <p:spPr/>
        <p:txBody>
          <a:bodyPr/>
          <a:lstStyle>
            <a:extLst/>
          </a:lstStyle>
          <a:p>
            <a:r>
              <a:rPr lang="en-US" smtClean="0"/>
              <a:t>Prepared by Dr. Supriya Chougule.</a:t>
            </a:r>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B384C1-0905-4A1A-BE75-AF0F57115276}" type="datetime1">
              <a:rPr lang="en-US" smtClean="0"/>
              <a:t>4/21/2020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Prepared by Dr. Supriya Chougule.</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78502"/>
          </a:xfrm>
        </p:spPr>
        <p:txBody>
          <a:bodyPr>
            <a:normAutofit/>
          </a:bodyPr>
          <a:lstStyle/>
          <a:p>
            <a:r>
              <a:rPr lang="en-US" sz="6600" dirty="0" smtClean="0"/>
              <a:t>Basics of Income Tax</a:t>
            </a:r>
            <a:endParaRPr lang="en-US" sz="6600" dirty="0"/>
          </a:p>
        </p:txBody>
      </p:sp>
      <p:sp>
        <p:nvSpPr>
          <p:cNvPr id="3" name="Subtitle 2"/>
          <p:cNvSpPr>
            <a:spLocks noGrp="1"/>
          </p:cNvSpPr>
          <p:nvPr>
            <p:ph type="subTitle" idx="1"/>
          </p:nvPr>
        </p:nvSpPr>
        <p:spPr>
          <a:xfrm>
            <a:off x="3657600" y="5105400"/>
            <a:ext cx="5181600" cy="1469064"/>
          </a:xfrm>
        </p:spPr>
        <p:txBody>
          <a:bodyPr>
            <a:normAutofit fontScale="92500"/>
          </a:bodyPr>
          <a:lstStyle/>
          <a:p>
            <a:r>
              <a:rPr lang="en-US" dirty="0" smtClean="0"/>
              <a:t>Dr. Supriya Chougule</a:t>
            </a:r>
          </a:p>
          <a:p>
            <a:r>
              <a:rPr lang="en-US" dirty="0" smtClean="0"/>
              <a:t>Assistant Professor,</a:t>
            </a:r>
          </a:p>
          <a:p>
            <a:r>
              <a:rPr lang="en-US" dirty="0" smtClean="0"/>
              <a:t>D.R.K. College of Commerce, Kolhapur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Previous Year [Sec. 3] </a:t>
            </a:r>
            <a:endParaRPr lang="en-US" b="1" dirty="0">
              <a:effectLst/>
            </a:endParaRPr>
          </a:p>
        </p:txBody>
      </p:sp>
      <p:sp>
        <p:nvSpPr>
          <p:cNvPr id="3" name="Content Placeholder 2"/>
          <p:cNvSpPr>
            <a:spLocks noGrp="1"/>
          </p:cNvSpPr>
          <p:nvPr>
            <p:ph idx="1"/>
          </p:nvPr>
        </p:nvSpPr>
        <p:spPr>
          <a:xfrm>
            <a:off x="1435608" y="1524000"/>
            <a:ext cx="7498080" cy="4724400"/>
          </a:xfrm>
        </p:spPr>
        <p:txBody>
          <a:bodyPr>
            <a:normAutofit fontScale="92500"/>
          </a:bodyPr>
          <a:lstStyle/>
          <a:p>
            <a:pPr algn="just">
              <a:buNone/>
            </a:pPr>
            <a:r>
              <a:rPr lang="en-US" dirty="0" smtClean="0"/>
              <a:t>	Previous Year means the financial year immediately preceding the Assessment Year. Income earned in a year is assessed in the next year. The year in which income is earned is known as Previous Year and the next year in which income is assessed is known as Assessment Year. It is mandatory for all assessee to follow financial year (from 1st April to 31st March) as previous year for Income-Tax purpose.</a:t>
            </a:r>
            <a:endParaRPr lang="en-US" dirty="0"/>
          </a:p>
        </p:txBody>
      </p:sp>
      <p:sp>
        <p:nvSpPr>
          <p:cNvPr id="4" name="Date Placeholder 3"/>
          <p:cNvSpPr>
            <a:spLocks noGrp="1"/>
          </p:cNvSpPr>
          <p:nvPr>
            <p:ph type="dt" sz="half" idx="10"/>
          </p:nvPr>
        </p:nvSpPr>
        <p:spPr/>
        <p:txBody>
          <a:bodyPr/>
          <a:lstStyle/>
          <a:p>
            <a:fld id="{08AA387D-5CBC-4B56-8584-B2330ECA3CA7}"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Year</a:t>
            </a:r>
            <a:endParaRPr lang="en-US" b="1" dirty="0"/>
          </a:p>
        </p:txBody>
      </p:sp>
      <p:sp>
        <p:nvSpPr>
          <p:cNvPr id="3" name="Content Placeholder 2"/>
          <p:cNvSpPr>
            <a:spLocks noGrp="1"/>
          </p:cNvSpPr>
          <p:nvPr>
            <p:ph idx="1"/>
          </p:nvPr>
        </p:nvSpPr>
        <p:spPr/>
        <p:txBody>
          <a:bodyPr/>
          <a:lstStyle/>
          <a:p>
            <a:pPr algn="just">
              <a:buNone/>
            </a:pPr>
            <a:r>
              <a:rPr lang="en-US" dirty="0" smtClean="0"/>
              <a:t>	According to sec. 2(21) of the General Clauses Act, 1897, a Financial Year means the year commencing on the 1st day of April. Hence, it is a period of 12 months starting from 1st April and ending on 31st March of the next year. It plays a dual role i.e. Assessment Year as well as Previous Year.</a:t>
            </a:r>
            <a:endParaRPr lang="en-US" dirty="0"/>
          </a:p>
        </p:txBody>
      </p:sp>
      <p:sp>
        <p:nvSpPr>
          <p:cNvPr id="4" name="Date Placeholder 3"/>
          <p:cNvSpPr>
            <a:spLocks noGrp="1"/>
          </p:cNvSpPr>
          <p:nvPr>
            <p:ph type="dt" sz="half" idx="10"/>
          </p:nvPr>
        </p:nvSpPr>
        <p:spPr/>
        <p:txBody>
          <a:bodyPr/>
          <a:lstStyle/>
          <a:p>
            <a:fld id="{0E93DE55-FEB1-44CD-9A81-14A3915C9E04}"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Assessee [Sec 2(7)]</a:t>
            </a:r>
            <a:endParaRPr lang="en-US" b="1" dirty="0"/>
          </a:p>
        </p:txBody>
      </p:sp>
      <p:sp>
        <p:nvSpPr>
          <p:cNvPr id="3" name="Content Placeholder 2"/>
          <p:cNvSpPr>
            <a:spLocks noGrp="1"/>
          </p:cNvSpPr>
          <p:nvPr>
            <p:ph idx="1"/>
          </p:nvPr>
        </p:nvSpPr>
        <p:spPr>
          <a:xfrm>
            <a:off x="1435608" y="1295400"/>
            <a:ext cx="7498080" cy="5334000"/>
          </a:xfrm>
        </p:spPr>
        <p:txBody>
          <a:bodyPr>
            <a:normAutofit fontScale="70000" lnSpcReduction="20000"/>
          </a:bodyPr>
          <a:lstStyle/>
          <a:p>
            <a:r>
              <a:rPr lang="en-US" dirty="0" smtClean="0"/>
              <a:t>“Assessee” means, </a:t>
            </a:r>
          </a:p>
          <a:p>
            <a:pPr algn="just">
              <a:buNone/>
            </a:pPr>
            <a:r>
              <a:rPr lang="en-US" dirty="0" smtClean="0"/>
              <a:t>a. a person by whom any tax or any other sum of money (i.e., penalty or interest) is payable under this Act (irrespective of the fact whether any proceeding under the Act has been taken against him or not); </a:t>
            </a:r>
          </a:p>
          <a:p>
            <a:pPr algn="just">
              <a:buNone/>
            </a:pPr>
            <a:r>
              <a:rPr lang="en-US" dirty="0" smtClean="0"/>
              <a:t>b. every person in respect of whom any proceeding under this Act has been taken (whether or not he is liable for any tax, interest or penalty) for the assessment of his income or loss or the amount of refund due to him; </a:t>
            </a:r>
          </a:p>
          <a:p>
            <a:pPr algn="just">
              <a:buNone/>
            </a:pPr>
            <a:r>
              <a:rPr lang="en-US" dirty="0" smtClean="0"/>
              <a:t>c. a person who is assessable in respect of income or loss of another person; </a:t>
            </a:r>
          </a:p>
          <a:p>
            <a:pPr algn="just">
              <a:buNone/>
            </a:pPr>
            <a:r>
              <a:rPr lang="en-US" dirty="0" smtClean="0"/>
              <a:t>d. every person who is deemed to be an assessee under any provision of this Act; and </a:t>
            </a:r>
          </a:p>
          <a:p>
            <a:pPr algn="just">
              <a:buNone/>
            </a:pPr>
            <a:r>
              <a:rPr lang="en-US" dirty="0" smtClean="0"/>
              <a:t>e. a person who is deemed to be an ‘assessee in default’ under any provision of this Act. E.g. A person, who was liable to deduct tax but has failed to do so, shall be treated as an ‘assessee in default’.</a:t>
            </a:r>
            <a:endParaRPr lang="en-US" dirty="0"/>
          </a:p>
        </p:txBody>
      </p:sp>
      <p:sp>
        <p:nvSpPr>
          <p:cNvPr id="4" name="Date Placeholder 3"/>
          <p:cNvSpPr>
            <a:spLocks noGrp="1"/>
          </p:cNvSpPr>
          <p:nvPr>
            <p:ph type="dt" sz="half" idx="10"/>
          </p:nvPr>
        </p:nvSpPr>
        <p:spPr/>
        <p:txBody>
          <a:bodyPr/>
          <a:lstStyle/>
          <a:p>
            <a:fld id="{B083978E-EEB4-4EB2-8F48-8CF72FAA1F55}"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 [Sec. 2 (31)] </a:t>
            </a:r>
            <a:endParaRPr lang="en-US" b="1" dirty="0"/>
          </a:p>
        </p:txBody>
      </p:sp>
      <p:sp>
        <p:nvSpPr>
          <p:cNvPr id="3" name="Content Placeholder 2"/>
          <p:cNvSpPr>
            <a:spLocks noGrp="1"/>
          </p:cNvSpPr>
          <p:nvPr>
            <p:ph idx="1"/>
          </p:nvPr>
        </p:nvSpPr>
        <p:spPr/>
        <p:txBody>
          <a:bodyPr>
            <a:normAutofit/>
          </a:bodyPr>
          <a:lstStyle/>
          <a:p>
            <a:r>
              <a:rPr lang="en-US" sz="2800" b="1" dirty="0" smtClean="0"/>
              <a:t>The term person includes the following: </a:t>
            </a:r>
            <a:endParaRPr lang="en-US" b="1" dirty="0" smtClean="0"/>
          </a:p>
          <a:p>
            <a:pPr lvl="2">
              <a:buNone/>
            </a:pPr>
            <a:r>
              <a:rPr lang="en-US" dirty="0" smtClean="0"/>
              <a:t>(</a:t>
            </a:r>
            <a:r>
              <a:rPr lang="en-US" dirty="0" err="1" smtClean="0"/>
              <a:t>i</a:t>
            </a:r>
            <a:r>
              <a:rPr lang="en-US" dirty="0" smtClean="0"/>
              <a:t>) an Individual; </a:t>
            </a:r>
          </a:p>
          <a:p>
            <a:pPr lvl="2">
              <a:buNone/>
            </a:pPr>
            <a:r>
              <a:rPr lang="en-US" dirty="0" smtClean="0"/>
              <a:t>(ii) a Hindu Undivided Family (HUF); </a:t>
            </a:r>
          </a:p>
          <a:p>
            <a:pPr lvl="2">
              <a:buNone/>
            </a:pPr>
            <a:r>
              <a:rPr lang="en-US" dirty="0" smtClean="0"/>
              <a:t>(iii) a Company </a:t>
            </a:r>
          </a:p>
          <a:p>
            <a:pPr lvl="2">
              <a:buNone/>
            </a:pPr>
            <a:r>
              <a:rPr lang="en-US" dirty="0" smtClean="0"/>
              <a:t>(iv) a Firm; </a:t>
            </a:r>
          </a:p>
          <a:p>
            <a:pPr lvl="2">
              <a:buNone/>
            </a:pPr>
            <a:r>
              <a:rPr lang="en-US" dirty="0" smtClean="0"/>
              <a:t>(v) an Association of Persons (AOP) or a Body of Individuals (BOI), whether incorporated or not; </a:t>
            </a:r>
          </a:p>
          <a:p>
            <a:pPr lvl="2">
              <a:buNone/>
            </a:pPr>
            <a:r>
              <a:rPr lang="en-US" dirty="0" smtClean="0"/>
              <a:t>(vi) a Local authority; </a:t>
            </a:r>
          </a:p>
          <a:p>
            <a:pPr lvl="2">
              <a:buNone/>
            </a:pPr>
            <a:r>
              <a:rPr lang="en-US" dirty="0" smtClean="0"/>
              <a:t>(vii) every artificial juridical person not falling within any of the preceding categories. </a:t>
            </a:r>
            <a:endParaRPr lang="en-US" dirty="0"/>
          </a:p>
        </p:txBody>
      </p:sp>
      <p:sp>
        <p:nvSpPr>
          <p:cNvPr id="4" name="Date Placeholder 3"/>
          <p:cNvSpPr>
            <a:spLocks noGrp="1"/>
          </p:cNvSpPr>
          <p:nvPr>
            <p:ph type="dt" sz="half" idx="10"/>
          </p:nvPr>
        </p:nvSpPr>
        <p:spPr/>
        <p:txBody>
          <a:bodyPr/>
          <a:lstStyle/>
          <a:p>
            <a:fld id="{82A786BE-A6A4-4686-9B13-77445CFAF813}"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638288" cy="5943600"/>
          </a:xfrm>
        </p:spPr>
        <p:txBody>
          <a:bodyPr>
            <a:normAutofit/>
          </a:bodyPr>
          <a:lstStyle/>
          <a:p>
            <a:pPr algn="just"/>
            <a:r>
              <a:rPr lang="en-US" sz="2800" dirty="0" smtClean="0"/>
              <a:t>Individual The word ‘individual’ means a natural person, i.e. human being. “Individual” includes a minor or a person of unsound mind. However, Deities are assessable as juridical person. Trustee of a discretionary trust shall be assessed as an individual</a:t>
            </a:r>
          </a:p>
          <a:p>
            <a:pPr algn="just">
              <a:buNone/>
            </a:pPr>
            <a:endParaRPr lang="en-US" sz="2800" dirty="0" smtClean="0"/>
          </a:p>
          <a:p>
            <a:pPr algn="just"/>
            <a:r>
              <a:rPr lang="en-US" sz="2800" dirty="0" smtClean="0"/>
              <a:t> Hindu Undivided Family (HUF) A Hindu Undivided Family (on which Hindu law applies) consists of all persons lineally descended from a common ancestor &amp; includes their wives &amp; unmarried daughters.</a:t>
            </a:r>
            <a:endParaRPr lang="en-US" sz="2800" dirty="0"/>
          </a:p>
        </p:txBody>
      </p:sp>
      <p:sp>
        <p:nvSpPr>
          <p:cNvPr id="4" name="Date Placeholder 3"/>
          <p:cNvSpPr>
            <a:spLocks noGrp="1"/>
          </p:cNvSpPr>
          <p:nvPr>
            <p:ph type="dt" sz="half" idx="10"/>
          </p:nvPr>
        </p:nvSpPr>
        <p:spPr/>
        <p:txBody>
          <a:bodyPr/>
          <a:lstStyle/>
          <a:p>
            <a:fld id="{67E2B5FE-855E-4466-8CD0-4589DC01E31A}"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Company [Sec. 2(17)]</a:t>
            </a:r>
            <a:endParaRPr lang="en-US" b="1" dirty="0"/>
          </a:p>
        </p:txBody>
      </p:sp>
      <p:sp>
        <p:nvSpPr>
          <p:cNvPr id="3" name="Content Placeholder 2"/>
          <p:cNvSpPr>
            <a:spLocks noGrp="1"/>
          </p:cNvSpPr>
          <p:nvPr>
            <p:ph idx="1"/>
          </p:nvPr>
        </p:nvSpPr>
        <p:spPr>
          <a:xfrm>
            <a:off x="1435608" y="1600200"/>
            <a:ext cx="7498080" cy="4648200"/>
          </a:xfrm>
        </p:spPr>
        <p:txBody>
          <a:bodyPr>
            <a:normAutofit fontScale="92500"/>
          </a:bodyPr>
          <a:lstStyle/>
          <a:p>
            <a:pPr algn="just"/>
            <a:r>
              <a:rPr lang="en-US" dirty="0" smtClean="0"/>
              <a:t>Company means: </a:t>
            </a:r>
          </a:p>
          <a:p>
            <a:pPr lvl="2" algn="just">
              <a:buNone/>
            </a:pPr>
            <a:endParaRPr lang="en-US" dirty="0" smtClean="0"/>
          </a:p>
          <a:p>
            <a:pPr lvl="2" algn="just">
              <a:buNone/>
            </a:pPr>
            <a:r>
              <a:rPr lang="en-US" dirty="0" smtClean="0"/>
              <a:t>a. any Indian company; or </a:t>
            </a:r>
          </a:p>
          <a:p>
            <a:pPr lvl="2" algn="just">
              <a:buNone/>
            </a:pPr>
            <a:r>
              <a:rPr lang="en-US" dirty="0" smtClean="0"/>
              <a:t>b. any body corporate, incorporated under the laws of a foreign country; or </a:t>
            </a:r>
          </a:p>
          <a:p>
            <a:pPr lvl="2" algn="just">
              <a:buNone/>
            </a:pPr>
            <a:r>
              <a:rPr lang="en-US" dirty="0" smtClean="0"/>
              <a:t>c. any institution, association or body which is or was assessable or was assessed as a company for any assessment year on or before April 1, 1970; or </a:t>
            </a:r>
          </a:p>
          <a:p>
            <a:pPr lvl="2" algn="just">
              <a:buNone/>
            </a:pPr>
            <a:r>
              <a:rPr lang="en-US" dirty="0" smtClean="0"/>
              <a:t>d. any institution, association or body, whether incorporated or not and whether Indian or non-Indian, which is declared by general or special order of the Central Board of Direct Taxes to be a company.</a:t>
            </a:r>
            <a:endParaRPr lang="en-US" dirty="0"/>
          </a:p>
        </p:txBody>
      </p:sp>
      <p:sp>
        <p:nvSpPr>
          <p:cNvPr id="4" name="Date Placeholder 3"/>
          <p:cNvSpPr>
            <a:spLocks noGrp="1"/>
          </p:cNvSpPr>
          <p:nvPr>
            <p:ph type="dt" sz="half" idx="10"/>
          </p:nvPr>
        </p:nvSpPr>
        <p:spPr/>
        <p:txBody>
          <a:bodyPr/>
          <a:lstStyle/>
          <a:p>
            <a:fld id="{865190FE-5689-4F30-AE06-428FBD5F7BE7}"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lstStyle/>
          <a:p>
            <a:r>
              <a:rPr lang="en-US" b="1" dirty="0" smtClean="0"/>
              <a:t>Indian Company [Sec. 2(26)]</a:t>
            </a:r>
            <a:endParaRPr lang="en-US" dirty="0"/>
          </a:p>
        </p:txBody>
      </p:sp>
      <p:sp>
        <p:nvSpPr>
          <p:cNvPr id="3" name="Content Placeholder 2"/>
          <p:cNvSpPr>
            <a:spLocks noGrp="1"/>
          </p:cNvSpPr>
          <p:nvPr>
            <p:ph idx="1"/>
          </p:nvPr>
        </p:nvSpPr>
        <p:spPr>
          <a:xfrm>
            <a:off x="1066800" y="1371600"/>
            <a:ext cx="7866888" cy="5257800"/>
          </a:xfrm>
        </p:spPr>
        <p:txBody>
          <a:bodyPr>
            <a:normAutofit fontScale="77500" lnSpcReduction="20000"/>
          </a:bodyPr>
          <a:lstStyle/>
          <a:p>
            <a:pPr algn="just"/>
            <a:r>
              <a:rPr lang="en-US" dirty="0" smtClean="0"/>
              <a:t>An Indian company means a company formed &amp; registered under the Companies Act, 1956 &amp; includes </a:t>
            </a:r>
          </a:p>
          <a:p>
            <a:pPr algn="just">
              <a:buNone/>
            </a:pPr>
            <a:endParaRPr lang="en-US" dirty="0" smtClean="0"/>
          </a:p>
          <a:p>
            <a:pPr lvl="1" algn="just">
              <a:buNone/>
            </a:pPr>
            <a:r>
              <a:rPr lang="en-US" dirty="0" smtClean="0"/>
              <a:t>a. a company formed and registered under any law relating to companies formerly in force in any part of India other than the state of Jammu &amp; Kashmir and the Union territories specified in (c) infra; </a:t>
            </a:r>
          </a:p>
          <a:p>
            <a:pPr lvl="1" algn="just">
              <a:buNone/>
            </a:pPr>
            <a:r>
              <a:rPr lang="en-US" dirty="0" smtClean="0"/>
              <a:t>b. a company formed and registered under any law for the time being in force in the State of Jammu &amp; Kashmir; </a:t>
            </a:r>
          </a:p>
          <a:p>
            <a:pPr lvl="1" algn="just">
              <a:buNone/>
            </a:pPr>
            <a:r>
              <a:rPr lang="en-US" dirty="0" smtClean="0"/>
              <a:t>c. a company formed and registered under any law for the time being in force in the Union territories of </a:t>
            </a:r>
            <a:r>
              <a:rPr lang="en-US" dirty="0" err="1" smtClean="0"/>
              <a:t>Dadar</a:t>
            </a:r>
            <a:r>
              <a:rPr lang="en-US" dirty="0" smtClean="0"/>
              <a:t> &amp; Nagar Haveli, Goa, Daman &amp; Diu and Pondicherry; </a:t>
            </a:r>
          </a:p>
          <a:p>
            <a:pPr lvl="1" algn="just">
              <a:buNone/>
            </a:pPr>
            <a:r>
              <a:rPr lang="en-US" dirty="0" smtClean="0"/>
              <a:t>d. a corporation established by or under a Central, State or Provincial Act; </a:t>
            </a:r>
          </a:p>
          <a:p>
            <a:pPr lvl="1" algn="just">
              <a:buNone/>
            </a:pPr>
            <a:r>
              <a:rPr lang="en-US" dirty="0" smtClean="0"/>
              <a:t>e. any institution, association or body which is declared by the Central Board of Direct Taxes (CBDT) to be a company u/s 2(17). </a:t>
            </a:r>
            <a:endParaRPr lang="en-US" dirty="0"/>
          </a:p>
        </p:txBody>
      </p:sp>
      <p:sp>
        <p:nvSpPr>
          <p:cNvPr id="4" name="Date Placeholder 3"/>
          <p:cNvSpPr>
            <a:spLocks noGrp="1"/>
          </p:cNvSpPr>
          <p:nvPr>
            <p:ph type="dt" sz="half" idx="10"/>
          </p:nvPr>
        </p:nvSpPr>
        <p:spPr/>
        <p:txBody>
          <a:bodyPr/>
          <a:lstStyle/>
          <a:p>
            <a:fld id="{DED1BAAB-DAF5-4C17-9DDE-85324564EB0B}"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098792" cy="5562600"/>
          </a:xfrm>
        </p:spPr>
        <p:txBody>
          <a:bodyPr>
            <a:normAutofit fontScale="92500" lnSpcReduction="10000"/>
          </a:bodyPr>
          <a:lstStyle/>
          <a:p>
            <a:pPr algn="just"/>
            <a:r>
              <a:rPr lang="en-US" b="1" dirty="0" smtClean="0"/>
              <a:t>Domestic Company [Sec. 2(22A)] </a:t>
            </a:r>
            <a:r>
              <a:rPr lang="en-US" dirty="0" smtClean="0"/>
              <a:t>Domestic company means: </a:t>
            </a:r>
          </a:p>
          <a:p>
            <a:pPr lvl="1" algn="just">
              <a:buNone/>
            </a:pPr>
            <a:r>
              <a:rPr lang="en-US" dirty="0" err="1" smtClean="0"/>
              <a:t>i</a:t>
            </a:r>
            <a:r>
              <a:rPr lang="en-US" dirty="0" smtClean="0"/>
              <a:t>) an Indian company; or </a:t>
            </a:r>
          </a:p>
          <a:p>
            <a:pPr lvl="1" algn="just">
              <a:buNone/>
            </a:pPr>
            <a:r>
              <a:rPr lang="en-US" dirty="0" smtClean="0"/>
              <a:t>ii) any other company, which in respect of its income liable to tax under the Act, has made prescribed arrangements for the declaration and payment of dividends (including dividend on preference share), payable out of such income, within India. </a:t>
            </a:r>
          </a:p>
          <a:p>
            <a:pPr algn="just">
              <a:buNone/>
            </a:pPr>
            <a:endParaRPr lang="en-US" dirty="0" smtClean="0"/>
          </a:p>
          <a:p>
            <a:pPr algn="just"/>
            <a:r>
              <a:rPr lang="en-US" b="1" dirty="0" smtClean="0"/>
              <a:t>Foreign Company [Sec. 2(23A)] </a:t>
            </a:r>
          </a:p>
          <a:p>
            <a:pPr algn="just">
              <a:buNone/>
            </a:pPr>
            <a:r>
              <a:rPr lang="en-US" b="1" dirty="0" smtClean="0"/>
              <a:t>		</a:t>
            </a:r>
            <a:r>
              <a:rPr lang="en-US" sz="2800" dirty="0" smtClean="0"/>
              <a:t>Foreign company means a company which is not a domestic company. </a:t>
            </a:r>
            <a:endParaRPr lang="en-US" sz="2800" dirty="0"/>
          </a:p>
        </p:txBody>
      </p:sp>
      <p:sp>
        <p:nvSpPr>
          <p:cNvPr id="4" name="Date Placeholder 3"/>
          <p:cNvSpPr>
            <a:spLocks noGrp="1"/>
          </p:cNvSpPr>
          <p:nvPr>
            <p:ph type="dt" sz="half" idx="10"/>
          </p:nvPr>
        </p:nvSpPr>
        <p:spPr/>
        <p:txBody>
          <a:bodyPr/>
          <a:lstStyle/>
          <a:p>
            <a:fld id="{15A4FA2A-74C0-41F7-A162-E0F39CC8F711}"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85800"/>
            <a:ext cx="7174992" cy="5562600"/>
          </a:xfrm>
        </p:spPr>
        <p:txBody>
          <a:bodyPr>
            <a:normAutofit fontScale="85000" lnSpcReduction="10000"/>
          </a:bodyPr>
          <a:lstStyle/>
          <a:p>
            <a:r>
              <a:rPr lang="en-US" b="1" dirty="0" smtClean="0"/>
              <a:t>Company in which public are substantially interested [Sec. 2(18)] </a:t>
            </a:r>
          </a:p>
          <a:p>
            <a:pPr lvl="1" algn="just"/>
            <a:r>
              <a:rPr lang="en-US" dirty="0" smtClean="0"/>
              <a:t>Following companies are said to be a company in which public are substantially interested: </a:t>
            </a:r>
            <a:r>
              <a:rPr lang="en-US" b="1" dirty="0" smtClean="0"/>
              <a:t>1. </a:t>
            </a:r>
            <a:r>
              <a:rPr lang="en-US" dirty="0" smtClean="0"/>
              <a:t>Government Company; </a:t>
            </a:r>
            <a:r>
              <a:rPr lang="en-US" b="1" dirty="0" smtClean="0"/>
              <a:t>2.</a:t>
            </a:r>
            <a:r>
              <a:rPr lang="en-US" dirty="0" smtClean="0"/>
              <a:t> A company u/s 8 of the Companies Act, 2013; </a:t>
            </a:r>
            <a:r>
              <a:rPr lang="en-US" b="1" dirty="0" smtClean="0"/>
              <a:t>3.</a:t>
            </a:r>
            <a:r>
              <a:rPr lang="en-US" dirty="0" smtClean="0"/>
              <a:t> Mutual benefit finance company; </a:t>
            </a:r>
            <a:r>
              <a:rPr lang="en-US" b="1" dirty="0" smtClean="0"/>
              <a:t>4.</a:t>
            </a:r>
            <a:r>
              <a:rPr lang="en-US" dirty="0" smtClean="0"/>
              <a:t> Listed company; </a:t>
            </a:r>
            <a:r>
              <a:rPr lang="en-US" b="1" dirty="0" smtClean="0"/>
              <a:t>5. </a:t>
            </a:r>
            <a:r>
              <a:rPr lang="en-US" dirty="0" smtClean="0"/>
              <a:t>Company in which shares are held by co-operative societies; 6. Company which is prescribed by CBDT </a:t>
            </a:r>
          </a:p>
          <a:p>
            <a:pPr lvl="1" algn="just">
              <a:buNone/>
            </a:pPr>
            <a:endParaRPr lang="en-US" dirty="0" smtClean="0"/>
          </a:p>
          <a:p>
            <a:r>
              <a:rPr lang="en-US" b="1" dirty="0" smtClean="0"/>
              <a:t>Firm </a:t>
            </a:r>
          </a:p>
          <a:p>
            <a:pPr lvl="1" algn="just"/>
            <a:r>
              <a:rPr lang="en-US" dirty="0" smtClean="0"/>
              <a:t>As per sec. 4 of Indian Partnership Act, 1932, partnership means “relationship between persons who have agreed to share profits of the business carried on by all or any one of them acting for all”. </a:t>
            </a:r>
            <a:endParaRPr lang="en-US" dirty="0"/>
          </a:p>
        </p:txBody>
      </p:sp>
      <p:sp>
        <p:nvSpPr>
          <p:cNvPr id="4" name="Date Placeholder 3"/>
          <p:cNvSpPr>
            <a:spLocks noGrp="1"/>
          </p:cNvSpPr>
          <p:nvPr>
            <p:ph type="dt" sz="half" idx="10"/>
          </p:nvPr>
        </p:nvSpPr>
        <p:spPr/>
        <p:txBody>
          <a:bodyPr/>
          <a:lstStyle/>
          <a:p>
            <a:fld id="{E81047A9-8CEF-4AF4-85A5-A0BE138F1757}"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174992" cy="5791200"/>
          </a:xfrm>
        </p:spPr>
        <p:txBody>
          <a:bodyPr>
            <a:normAutofit/>
          </a:bodyPr>
          <a:lstStyle/>
          <a:p>
            <a:r>
              <a:rPr lang="en-US" sz="2800" b="1" dirty="0" smtClean="0"/>
              <a:t>Association of Persons (AOP) or Body of Individuals (BOI) </a:t>
            </a:r>
          </a:p>
          <a:p>
            <a:pPr lvl="1" algn="just"/>
            <a:endParaRPr lang="en-US" sz="2400" dirty="0" smtClean="0"/>
          </a:p>
          <a:p>
            <a:pPr lvl="1" algn="just"/>
            <a:r>
              <a:rPr lang="en-US" sz="2400" dirty="0" smtClean="0"/>
              <a:t>An AOP means a group of persons (whether individuals, HUF, companies, firms, etc.) who join together for common purpose(s). Every combination of person cannot be termed as AOP. It is only when they associate themselves in an income-producing activity then they become AOP. Whereas, BOI means a group of individuals (individual only) who join together for common purpose(s) whether or not to earn income. </a:t>
            </a:r>
            <a:endParaRPr lang="en-US" sz="2400" dirty="0"/>
          </a:p>
        </p:txBody>
      </p:sp>
      <p:sp>
        <p:nvSpPr>
          <p:cNvPr id="4" name="Date Placeholder 3"/>
          <p:cNvSpPr>
            <a:spLocks noGrp="1"/>
          </p:cNvSpPr>
          <p:nvPr>
            <p:ph type="dt" sz="half" idx="10"/>
          </p:nvPr>
        </p:nvSpPr>
        <p:spPr/>
        <p:txBody>
          <a:bodyPr/>
          <a:lstStyle/>
          <a:p>
            <a:fld id="{95479D3E-C966-4786-A08E-32B3399556D6}"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Index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Introduction</a:t>
            </a:r>
          </a:p>
          <a:p>
            <a:r>
              <a:rPr lang="en-US" dirty="0" smtClean="0"/>
              <a:t>Direct Tax</a:t>
            </a:r>
          </a:p>
          <a:p>
            <a:r>
              <a:rPr lang="en-US" dirty="0" smtClean="0"/>
              <a:t>Indirect Tax</a:t>
            </a:r>
          </a:p>
          <a:p>
            <a:r>
              <a:rPr lang="en-US" dirty="0" smtClean="0"/>
              <a:t>Administration of Tax laws</a:t>
            </a:r>
          </a:p>
          <a:p>
            <a:r>
              <a:rPr lang="en-US" dirty="0" smtClean="0"/>
              <a:t>Income Tax Act 1961</a:t>
            </a:r>
          </a:p>
          <a:p>
            <a:r>
              <a:rPr lang="en-US" dirty="0" smtClean="0"/>
              <a:t>Basic Principles for charging Income Tax</a:t>
            </a:r>
          </a:p>
          <a:p>
            <a:r>
              <a:rPr lang="en-US" dirty="0" smtClean="0"/>
              <a:t>Important Definitions</a:t>
            </a:r>
          </a:p>
          <a:p>
            <a:r>
              <a:rPr lang="en-US" dirty="0" smtClean="0"/>
              <a:t>Heads of Income</a:t>
            </a:r>
          </a:p>
          <a:p>
            <a:r>
              <a:rPr lang="en-US" dirty="0" smtClean="0"/>
              <a:t>Computation of Income</a:t>
            </a:r>
          </a:p>
          <a:p>
            <a:r>
              <a:rPr lang="en-US" dirty="0" smtClean="0"/>
              <a:t>Tax planning, evasion, avoidance and management</a:t>
            </a:r>
          </a:p>
          <a:p>
            <a:r>
              <a:rPr lang="en-US" dirty="0" smtClean="0"/>
              <a:t>Tax rates ( AY 2019-20</a:t>
            </a:r>
            <a:endParaRPr lang="en-US" dirty="0"/>
          </a:p>
        </p:txBody>
      </p:sp>
      <p:sp>
        <p:nvSpPr>
          <p:cNvPr id="4" name="Date Placeholder 3"/>
          <p:cNvSpPr>
            <a:spLocks noGrp="1"/>
          </p:cNvSpPr>
          <p:nvPr>
            <p:ph type="dt" sz="half" idx="10"/>
          </p:nvPr>
        </p:nvSpPr>
        <p:spPr/>
        <p:txBody>
          <a:bodyPr/>
          <a:lstStyle/>
          <a:p>
            <a:fld id="{882E6FC2-3F59-4D37-8F4E-E14EC53FA703}"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5867400"/>
          </a:xfrm>
        </p:spPr>
        <p:txBody>
          <a:bodyPr>
            <a:normAutofit fontScale="92500" lnSpcReduction="10000"/>
          </a:bodyPr>
          <a:lstStyle/>
          <a:p>
            <a:r>
              <a:rPr lang="en-US" b="1" dirty="0" smtClean="0"/>
              <a:t>Local Authority</a:t>
            </a:r>
          </a:p>
          <a:p>
            <a:pPr lvl="1" algn="just"/>
            <a:r>
              <a:rPr lang="en-US" dirty="0" smtClean="0"/>
              <a:t> As per Sec. 3(31) of the General Clause Act, a local authority means a municipal committee, district board, body of Port Commissioners, Panchayat, Cantonment Board, or other authorities legally entitled to or entrusted by the Government with the control and management of a municipal or local fund. </a:t>
            </a:r>
          </a:p>
          <a:p>
            <a:r>
              <a:rPr lang="en-US" b="1" dirty="0" smtClean="0"/>
              <a:t>Artificial Juridical Person </a:t>
            </a:r>
          </a:p>
          <a:p>
            <a:pPr lvl="1" algn="just"/>
            <a:r>
              <a:rPr lang="en-US" dirty="0" smtClean="0"/>
              <a:t>Artificial juridical person are entities - ● which are not natural person; ● has separate entity in the eyes of law; ● may not be directly sued in a court of law but they can be sued through person(s) managing them </a:t>
            </a:r>
            <a:r>
              <a:rPr lang="en-US" dirty="0" err="1" smtClean="0"/>
              <a:t>E.g</a:t>
            </a:r>
            <a:r>
              <a:rPr lang="en-US" dirty="0" smtClean="0"/>
              <a:t>: Deities, Idols, University, Bar Council, etc. </a:t>
            </a:r>
            <a:endParaRPr lang="en-US" dirty="0"/>
          </a:p>
        </p:txBody>
      </p:sp>
      <p:sp>
        <p:nvSpPr>
          <p:cNvPr id="4" name="Date Placeholder 3"/>
          <p:cNvSpPr>
            <a:spLocks noGrp="1"/>
          </p:cNvSpPr>
          <p:nvPr>
            <p:ph type="dt" sz="half" idx="10"/>
          </p:nvPr>
        </p:nvSpPr>
        <p:spPr/>
        <p:txBody>
          <a:bodyPr/>
          <a:lstStyle/>
          <a:p>
            <a:fld id="{31137E6B-8053-4C73-815F-A177E4275C58}"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Income [Sec. 2(24)]</a:t>
            </a:r>
            <a:endParaRPr lang="en-US" dirty="0"/>
          </a:p>
        </p:txBody>
      </p:sp>
      <p:sp>
        <p:nvSpPr>
          <p:cNvPr id="3" name="Content Placeholder 2"/>
          <p:cNvSpPr>
            <a:spLocks noGrp="1"/>
          </p:cNvSpPr>
          <p:nvPr>
            <p:ph idx="1"/>
          </p:nvPr>
        </p:nvSpPr>
        <p:spPr>
          <a:xfrm>
            <a:off x="1435608" y="1447800"/>
            <a:ext cx="7498080" cy="5181600"/>
          </a:xfrm>
        </p:spPr>
        <p:txBody>
          <a:bodyPr>
            <a:normAutofit lnSpcReduction="10000"/>
          </a:bodyPr>
          <a:lstStyle/>
          <a:p>
            <a:pPr algn="just"/>
            <a:r>
              <a:rPr lang="en-US" sz="2400" dirty="0" smtClean="0"/>
              <a:t>Income may be received in cash or in kind. Income received in kind is to be valued as per the rules prescribed and if there is no specific direction regarding valuation in the Act or Rules, it may be valued at market price.</a:t>
            </a:r>
          </a:p>
          <a:p>
            <a:pPr algn="just"/>
            <a:r>
              <a:rPr lang="en-US" sz="2400" dirty="0" smtClean="0"/>
              <a:t>Income may be from a temporary source or from a permanent source.</a:t>
            </a:r>
          </a:p>
          <a:p>
            <a:pPr algn="just"/>
            <a:r>
              <a:rPr lang="en-US" sz="2400" dirty="0" smtClean="0"/>
              <a:t>Income also includes negative income.</a:t>
            </a:r>
          </a:p>
          <a:p>
            <a:pPr algn="just"/>
            <a:r>
              <a:rPr lang="en-US" sz="2400" dirty="0" smtClean="0"/>
              <a:t>There is no difference between income received in lump sum or in installment.</a:t>
            </a:r>
            <a:endParaRPr lang="en-US" dirty="0" smtClean="0"/>
          </a:p>
          <a:p>
            <a:pPr algn="just"/>
            <a:r>
              <a:rPr lang="en-US" sz="2400" dirty="0" smtClean="0"/>
              <a:t>The Act does not make any difference between legal or illegal income.</a:t>
            </a:r>
          </a:p>
          <a:p>
            <a:pPr algn="just"/>
            <a:r>
              <a:rPr lang="en-US" sz="2400" dirty="0" smtClean="0"/>
              <a:t>Same income cannot be taxed twice.</a:t>
            </a:r>
            <a:endParaRPr lang="en-US" sz="2400" dirty="0"/>
          </a:p>
        </p:txBody>
      </p:sp>
      <p:sp>
        <p:nvSpPr>
          <p:cNvPr id="4" name="Date Placeholder 3"/>
          <p:cNvSpPr>
            <a:spLocks noGrp="1"/>
          </p:cNvSpPr>
          <p:nvPr>
            <p:ph type="dt" sz="half" idx="10"/>
          </p:nvPr>
        </p:nvSpPr>
        <p:spPr/>
        <p:txBody>
          <a:bodyPr/>
          <a:lstStyle/>
          <a:p>
            <a:fld id="{A7D6ED30-13C2-4386-A6A1-E3E8CCDAAD32}"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6096000"/>
          </a:xfrm>
        </p:spPr>
        <p:txBody>
          <a:bodyPr>
            <a:normAutofit fontScale="55000" lnSpcReduction="20000"/>
          </a:bodyPr>
          <a:lstStyle/>
          <a:p>
            <a:r>
              <a:rPr lang="en-US" sz="3800" b="1" dirty="0" smtClean="0"/>
              <a:t>Award </a:t>
            </a:r>
          </a:p>
          <a:p>
            <a:pPr algn="just">
              <a:buNone/>
            </a:pPr>
            <a:r>
              <a:rPr lang="en-US" sz="3800" b="1" dirty="0" smtClean="0"/>
              <a:t>		</a:t>
            </a:r>
            <a:r>
              <a:rPr lang="en-US" sz="3800" dirty="0" smtClean="0"/>
              <a:t>Award received, by a person related to his business or profession,</a:t>
            </a:r>
          </a:p>
          <a:p>
            <a:r>
              <a:rPr lang="en-US" sz="3800" b="1" dirty="0" smtClean="0"/>
              <a:t>Embezzlement </a:t>
            </a:r>
          </a:p>
          <a:p>
            <a:pPr algn="just">
              <a:buNone/>
            </a:pPr>
            <a:r>
              <a:rPr lang="en-US" sz="3800" b="1" dirty="0" smtClean="0"/>
              <a:t>		</a:t>
            </a:r>
            <a:r>
              <a:rPr lang="en-US" sz="3800" dirty="0" smtClean="0"/>
              <a:t>Money embezzled is a gain to the embezzler and, therefore, falls within the wider definition of income Contingent income and it is not taxable.</a:t>
            </a:r>
          </a:p>
          <a:p>
            <a:r>
              <a:rPr lang="en-US" sz="3800" b="1" dirty="0" smtClean="0"/>
              <a:t> Subsidy </a:t>
            </a:r>
          </a:p>
          <a:p>
            <a:pPr algn="just">
              <a:buNone/>
            </a:pPr>
            <a:r>
              <a:rPr lang="en-US" sz="3800" b="1" dirty="0" smtClean="0"/>
              <a:t>		</a:t>
            </a:r>
            <a:r>
              <a:rPr lang="en-US" sz="3800" dirty="0" smtClean="0"/>
              <a:t>Assistance in the form of a subsidy or grant or cash incentive or duty drawback or waiver or concession or reimbursement (by whatever name called) by the Central Government or a State Government or any authority or body or agency in cash or kind to the </a:t>
            </a:r>
            <a:r>
              <a:rPr lang="en-US" sz="3800" dirty="0" err="1" smtClean="0"/>
              <a:t>assesse</a:t>
            </a:r>
            <a:r>
              <a:rPr lang="en-US" sz="3800" dirty="0" smtClean="0"/>
              <a:t>, e.g. LPG Subsidy1, Subsidy for establishing manufacturing unit in backward area, etc. However, a. subsidy or grant or reimbursement which is taken into account for determination of the actual cost of the asset as per Explanation 10 to sec. 43(1) is not taxable separately. b. the subsidy or grant by the Central Government for the purpose of the corpus of a trust or institution established by the Central Government or a State Government - shall not be taxable. </a:t>
            </a:r>
          </a:p>
          <a:p>
            <a:endParaRPr lang="en-US" dirty="0"/>
          </a:p>
        </p:txBody>
      </p:sp>
      <p:sp>
        <p:nvSpPr>
          <p:cNvPr id="4" name="Date Placeholder 3"/>
          <p:cNvSpPr>
            <a:spLocks noGrp="1"/>
          </p:cNvSpPr>
          <p:nvPr>
            <p:ph type="dt" sz="half" idx="10"/>
          </p:nvPr>
        </p:nvSpPr>
        <p:spPr/>
        <p:txBody>
          <a:bodyPr/>
          <a:lstStyle/>
          <a:p>
            <a:fld id="{A5348EBD-048A-4F32-8C9C-482972DA7B8C}"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Heads of Income [Sec. 14]</a:t>
            </a:r>
            <a:endParaRPr lang="en-US" dirty="0"/>
          </a:p>
        </p:txBody>
      </p:sp>
      <p:sp>
        <p:nvSpPr>
          <p:cNvPr id="3" name="Content Placeholder 2"/>
          <p:cNvSpPr>
            <a:spLocks noGrp="1"/>
          </p:cNvSpPr>
          <p:nvPr>
            <p:ph idx="1"/>
          </p:nvPr>
        </p:nvSpPr>
        <p:spPr>
          <a:xfrm>
            <a:off x="1435608" y="1447800"/>
            <a:ext cx="7498080" cy="5029200"/>
          </a:xfrm>
        </p:spPr>
        <p:txBody>
          <a:bodyPr>
            <a:normAutofit fontScale="77500" lnSpcReduction="20000"/>
          </a:bodyPr>
          <a:lstStyle/>
          <a:p>
            <a:pPr algn="just"/>
            <a:r>
              <a:rPr lang="en-US" dirty="0" smtClean="0"/>
              <a:t>According to Sec.14 of the Act, all income of a person shall be classified under the following five heads: </a:t>
            </a:r>
          </a:p>
          <a:p>
            <a:pPr lvl="3" algn="just">
              <a:buNone/>
            </a:pPr>
            <a:r>
              <a:rPr lang="en-US" sz="2800" b="1" dirty="0" smtClean="0"/>
              <a:t>1. Salaries; </a:t>
            </a:r>
          </a:p>
          <a:p>
            <a:pPr lvl="3" algn="just">
              <a:buNone/>
            </a:pPr>
            <a:r>
              <a:rPr lang="en-US" sz="2800" b="1" dirty="0" smtClean="0"/>
              <a:t>2. Income from house property; </a:t>
            </a:r>
          </a:p>
          <a:p>
            <a:pPr lvl="3" algn="just">
              <a:buNone/>
            </a:pPr>
            <a:r>
              <a:rPr lang="en-US" sz="2800" b="1" dirty="0" smtClean="0"/>
              <a:t>3. Profits and gains of business or profession; </a:t>
            </a:r>
          </a:p>
          <a:p>
            <a:pPr lvl="3" algn="just">
              <a:buNone/>
            </a:pPr>
            <a:r>
              <a:rPr lang="en-US" sz="2800" b="1" dirty="0" smtClean="0"/>
              <a:t>4. Capital gains; </a:t>
            </a:r>
          </a:p>
          <a:p>
            <a:pPr lvl="3" algn="just">
              <a:buNone/>
            </a:pPr>
            <a:r>
              <a:rPr lang="en-US" sz="2800" b="1" dirty="0" smtClean="0"/>
              <a:t>5. Income from other sources. </a:t>
            </a:r>
          </a:p>
          <a:p>
            <a:pPr algn="just"/>
            <a:endParaRPr lang="en-US" dirty="0" smtClean="0"/>
          </a:p>
          <a:p>
            <a:pPr algn="just"/>
            <a:r>
              <a:rPr lang="en-US" dirty="0" smtClean="0"/>
              <a:t>For computation of income, all taxable income should fall under any of the five heads of income as mentioned above. If any type of income does not become part of any one of the above mentioned first four heads, it should be part of the fifth head, i.e. Income from other sources, which may be termed as the residual head. </a:t>
            </a:r>
            <a:endParaRPr lang="en-US" dirty="0"/>
          </a:p>
        </p:txBody>
      </p:sp>
      <p:sp>
        <p:nvSpPr>
          <p:cNvPr id="4" name="Date Placeholder 3"/>
          <p:cNvSpPr>
            <a:spLocks noGrp="1"/>
          </p:cNvSpPr>
          <p:nvPr>
            <p:ph type="dt" sz="half" idx="10"/>
          </p:nvPr>
        </p:nvSpPr>
        <p:spPr/>
        <p:txBody>
          <a:bodyPr/>
          <a:lstStyle/>
          <a:p>
            <a:fld id="{F59CE156-E0DD-447B-976E-BA16791D02A5}"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Gross Total Income (</a:t>
            </a:r>
            <a:r>
              <a:rPr lang="en-US" b="1" dirty="0" err="1" smtClean="0"/>
              <a:t>Gti</a:t>
            </a:r>
            <a:r>
              <a:rPr lang="en-US" b="1" dirty="0" smtClean="0"/>
              <a:t>) [Sec. 80b(5)] </a:t>
            </a:r>
            <a:endParaRPr lang="en-US" dirty="0"/>
          </a:p>
        </p:txBody>
      </p:sp>
      <p:sp>
        <p:nvSpPr>
          <p:cNvPr id="3" name="Content Placeholder 2"/>
          <p:cNvSpPr>
            <a:spLocks noGrp="1"/>
          </p:cNvSpPr>
          <p:nvPr>
            <p:ph idx="1"/>
          </p:nvPr>
        </p:nvSpPr>
        <p:spPr>
          <a:xfrm>
            <a:off x="1435608" y="1981200"/>
            <a:ext cx="7498080" cy="4267200"/>
          </a:xfrm>
        </p:spPr>
        <p:txBody>
          <a:bodyPr/>
          <a:lstStyle/>
          <a:p>
            <a:pPr algn="just">
              <a:buNone/>
            </a:pPr>
            <a:r>
              <a:rPr lang="en-US" dirty="0" smtClean="0"/>
              <a:t>	Gross total income is the aggregate of income under all the five heads of income after adjusting the set-off &amp; carry forward of losses. Deductions under chapter VIA is provided from GTI, to arrive at Total income or taxable income. </a:t>
            </a:r>
            <a:endParaRPr lang="en-US" dirty="0"/>
          </a:p>
        </p:txBody>
      </p:sp>
      <p:sp>
        <p:nvSpPr>
          <p:cNvPr id="4" name="Date Placeholder 3"/>
          <p:cNvSpPr>
            <a:spLocks noGrp="1"/>
          </p:cNvSpPr>
          <p:nvPr>
            <p:ph type="dt" sz="half" idx="10"/>
          </p:nvPr>
        </p:nvSpPr>
        <p:spPr/>
        <p:txBody>
          <a:bodyPr/>
          <a:lstStyle/>
          <a:p>
            <a:fld id="{3E60D3A4-5F5E-415D-81EC-4F2A5455E7C9}"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Computation of Total Income for the A.Y.___ </a:t>
            </a:r>
            <a:endParaRPr lang="en-US" dirty="0"/>
          </a:p>
        </p:txBody>
      </p:sp>
      <p:graphicFrame>
        <p:nvGraphicFramePr>
          <p:cNvPr id="4" name="Content Placeholder 3"/>
          <p:cNvGraphicFramePr>
            <a:graphicFrameLocks noGrp="1"/>
          </p:cNvGraphicFramePr>
          <p:nvPr>
            <p:ph idx="1"/>
          </p:nvPr>
        </p:nvGraphicFramePr>
        <p:xfrm>
          <a:off x="1435100" y="1828800"/>
          <a:ext cx="7499350" cy="4419603"/>
        </p:xfrm>
        <a:graphic>
          <a:graphicData uri="http://schemas.openxmlformats.org/drawingml/2006/table">
            <a:tbl>
              <a:tblPr firstRow="1" bandRow="1">
                <a:tableStyleId>{5940675A-B579-460E-94D1-54222C63F5DA}</a:tableStyleId>
              </a:tblPr>
              <a:tblGrid>
                <a:gridCol w="6184900"/>
                <a:gridCol w="1314450"/>
              </a:tblGrid>
              <a:tr h="491067">
                <a:tc>
                  <a:txBody>
                    <a:bodyPr/>
                    <a:lstStyle/>
                    <a:p>
                      <a:pPr algn="ctr"/>
                      <a:r>
                        <a:rPr lang="en-US" dirty="0" smtClean="0"/>
                        <a:t>Particulars</a:t>
                      </a:r>
                      <a:endParaRPr lang="en-US" dirty="0"/>
                    </a:p>
                  </a:txBody>
                  <a:tcPr/>
                </a:tc>
                <a:tc>
                  <a:txBody>
                    <a:bodyPr/>
                    <a:lstStyle/>
                    <a:p>
                      <a:pPr algn="ctr"/>
                      <a:r>
                        <a:rPr lang="en-US" dirty="0" smtClean="0"/>
                        <a:t>Amount</a:t>
                      </a:r>
                      <a:endParaRPr lang="en-US" dirty="0"/>
                    </a:p>
                  </a:txBody>
                  <a:tcPr/>
                </a:tc>
              </a:tr>
              <a:tr h="491067">
                <a:tc>
                  <a:txBody>
                    <a:bodyPr/>
                    <a:lstStyle/>
                    <a:p>
                      <a:pPr marL="342900" indent="-342900">
                        <a:buNone/>
                      </a:pPr>
                      <a:r>
                        <a:rPr lang="en-US" dirty="0" smtClean="0"/>
                        <a:t>1. Salaries</a:t>
                      </a:r>
                      <a:endParaRPr lang="en-US" dirty="0"/>
                    </a:p>
                  </a:txBody>
                  <a:tcPr/>
                </a:tc>
                <a:tc>
                  <a:txBody>
                    <a:bodyPr/>
                    <a:lstStyle/>
                    <a:p>
                      <a:pPr algn="ctr"/>
                      <a:r>
                        <a:rPr lang="en-US" dirty="0" smtClean="0"/>
                        <a:t>***</a:t>
                      </a:r>
                      <a:endParaRPr lang="en-US" dirty="0"/>
                    </a:p>
                  </a:txBody>
                  <a:tcPr/>
                </a:tc>
              </a:tr>
              <a:tr h="491067">
                <a:tc>
                  <a:txBody>
                    <a:bodyPr/>
                    <a:lstStyle/>
                    <a:p>
                      <a:r>
                        <a:rPr lang="en-US" dirty="0" smtClean="0"/>
                        <a:t>2. Income from House Property</a:t>
                      </a:r>
                      <a:endParaRPr lang="en-US" dirty="0"/>
                    </a:p>
                  </a:txBody>
                  <a:tcPr/>
                </a:tc>
                <a:tc>
                  <a:txBody>
                    <a:bodyPr/>
                    <a:lstStyle/>
                    <a:p>
                      <a:pPr algn="ctr"/>
                      <a:r>
                        <a:rPr lang="en-US" dirty="0" smtClean="0"/>
                        <a:t>***</a:t>
                      </a:r>
                      <a:endParaRPr lang="en-US" dirty="0"/>
                    </a:p>
                  </a:txBody>
                  <a:tcPr/>
                </a:tc>
              </a:tr>
              <a:tr h="491067">
                <a:tc>
                  <a:txBody>
                    <a:bodyPr/>
                    <a:lstStyle/>
                    <a:p>
                      <a:r>
                        <a:rPr lang="en-US" dirty="0" smtClean="0"/>
                        <a:t>3. Income from Business or Profession</a:t>
                      </a:r>
                      <a:endParaRPr lang="en-US" dirty="0"/>
                    </a:p>
                  </a:txBody>
                  <a:tcPr/>
                </a:tc>
                <a:tc>
                  <a:txBody>
                    <a:bodyPr/>
                    <a:lstStyle/>
                    <a:p>
                      <a:pPr algn="ctr"/>
                      <a:r>
                        <a:rPr lang="en-US" dirty="0" smtClean="0"/>
                        <a:t>***</a:t>
                      </a:r>
                      <a:endParaRPr lang="en-US" dirty="0"/>
                    </a:p>
                  </a:txBody>
                  <a:tcPr/>
                </a:tc>
              </a:tr>
              <a:tr h="491067">
                <a:tc>
                  <a:txBody>
                    <a:bodyPr/>
                    <a:lstStyle/>
                    <a:p>
                      <a:r>
                        <a:rPr lang="en-US" dirty="0" smtClean="0"/>
                        <a:t>4. Capital Gains</a:t>
                      </a:r>
                      <a:endParaRPr lang="en-US" dirty="0"/>
                    </a:p>
                  </a:txBody>
                  <a:tcPr/>
                </a:tc>
                <a:tc>
                  <a:txBody>
                    <a:bodyPr/>
                    <a:lstStyle/>
                    <a:p>
                      <a:pPr algn="ctr"/>
                      <a:r>
                        <a:rPr lang="en-US" dirty="0" smtClean="0"/>
                        <a:t>***</a:t>
                      </a:r>
                      <a:endParaRPr lang="en-US" dirty="0"/>
                    </a:p>
                  </a:txBody>
                  <a:tcPr/>
                </a:tc>
              </a:tr>
              <a:tr h="491067">
                <a:tc>
                  <a:txBody>
                    <a:bodyPr/>
                    <a:lstStyle/>
                    <a:p>
                      <a:r>
                        <a:rPr lang="en-US" dirty="0" smtClean="0"/>
                        <a:t>5. Income</a:t>
                      </a:r>
                      <a:r>
                        <a:rPr lang="en-US" baseline="0" dirty="0" smtClean="0"/>
                        <a:t> from Other Sources</a:t>
                      </a:r>
                      <a:endParaRPr lang="en-US" dirty="0"/>
                    </a:p>
                  </a:txBody>
                  <a:tcPr/>
                </a:tc>
                <a:tc>
                  <a:txBody>
                    <a:bodyPr/>
                    <a:lstStyle/>
                    <a:p>
                      <a:pPr algn="ctr"/>
                      <a:r>
                        <a:rPr lang="en-US" dirty="0" smtClean="0"/>
                        <a:t>***</a:t>
                      </a:r>
                      <a:endParaRPr lang="en-US" dirty="0"/>
                    </a:p>
                  </a:txBody>
                  <a:tcPr/>
                </a:tc>
              </a:tr>
              <a:tr h="491067">
                <a:tc>
                  <a:txBody>
                    <a:bodyPr/>
                    <a:lstStyle/>
                    <a:p>
                      <a:pPr algn="ctr"/>
                      <a:r>
                        <a:rPr lang="en-US" dirty="0" smtClean="0"/>
                        <a:t>GROSS TOTAL INCOME</a:t>
                      </a:r>
                      <a:endParaRPr lang="en-US" dirty="0"/>
                    </a:p>
                  </a:txBody>
                  <a:tcPr/>
                </a:tc>
                <a:tc>
                  <a:txBody>
                    <a:bodyPr/>
                    <a:lstStyle/>
                    <a:p>
                      <a:pPr algn="ctr"/>
                      <a:r>
                        <a:rPr lang="en-US" dirty="0" smtClean="0"/>
                        <a:t>***</a:t>
                      </a:r>
                      <a:endParaRPr lang="en-US" dirty="0"/>
                    </a:p>
                  </a:txBody>
                  <a:tcPr/>
                </a:tc>
              </a:tr>
              <a:tr h="491067">
                <a:tc>
                  <a:txBody>
                    <a:bodyPr/>
                    <a:lstStyle/>
                    <a:p>
                      <a:r>
                        <a:rPr lang="en-US" dirty="0" smtClean="0"/>
                        <a:t>Less: Deductions U/S 80C to 80U</a:t>
                      </a:r>
                      <a:endParaRPr lang="en-US" dirty="0"/>
                    </a:p>
                  </a:txBody>
                  <a:tcPr/>
                </a:tc>
                <a:tc>
                  <a:txBody>
                    <a:bodyPr/>
                    <a:lstStyle/>
                    <a:p>
                      <a:pPr algn="ctr"/>
                      <a:r>
                        <a:rPr lang="en-US" dirty="0" smtClean="0"/>
                        <a:t>***</a:t>
                      </a:r>
                      <a:endParaRPr lang="en-US" dirty="0"/>
                    </a:p>
                  </a:txBody>
                  <a:tcPr/>
                </a:tc>
              </a:tr>
              <a:tr h="491067">
                <a:tc>
                  <a:txBody>
                    <a:bodyPr/>
                    <a:lstStyle/>
                    <a:p>
                      <a:pPr algn="ctr"/>
                      <a:r>
                        <a:rPr lang="en-US" dirty="0" smtClean="0"/>
                        <a:t>TOTAL INCOME</a:t>
                      </a:r>
                      <a:endParaRPr lang="en-US" dirty="0"/>
                    </a:p>
                  </a:txBody>
                  <a:tcPr/>
                </a:tc>
                <a:tc>
                  <a:txBody>
                    <a:bodyPr/>
                    <a:lstStyle/>
                    <a:p>
                      <a:pPr algn="ctr"/>
                      <a:r>
                        <a:rPr lang="en-US" dirty="0" smtClean="0"/>
                        <a:t>***</a:t>
                      </a:r>
                      <a:endParaRPr lang="en-US" dirty="0"/>
                    </a:p>
                  </a:txBody>
                  <a:tcPr/>
                </a:tc>
              </a:tr>
            </a:tbl>
          </a:graphicData>
        </a:graphic>
      </p:graphicFrame>
      <p:sp>
        <p:nvSpPr>
          <p:cNvPr id="5" name="Date Placeholder 4"/>
          <p:cNvSpPr>
            <a:spLocks noGrp="1"/>
          </p:cNvSpPr>
          <p:nvPr>
            <p:ph type="dt" sz="half" idx="10"/>
          </p:nvPr>
        </p:nvSpPr>
        <p:spPr/>
        <p:txBody>
          <a:bodyPr/>
          <a:lstStyle/>
          <a:p>
            <a:fld id="{96EEF177-ED24-4ED7-976C-CFDDB901F993}" type="datetime1">
              <a:rPr lang="en-US" smtClean="0"/>
              <a:t>4/21/2020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914400"/>
          </a:xfrm>
        </p:spPr>
        <p:txBody>
          <a:bodyPr>
            <a:noAutofit/>
          </a:bodyPr>
          <a:lstStyle/>
          <a:p>
            <a:r>
              <a:rPr lang="en-US" sz="3200" b="1" dirty="0" smtClean="0"/>
              <a:t>Tax Planning  and Tax Evasion</a:t>
            </a:r>
            <a:endParaRPr lang="en-US" sz="3200" dirty="0"/>
          </a:p>
        </p:txBody>
      </p:sp>
      <p:sp>
        <p:nvSpPr>
          <p:cNvPr id="3" name="Content Placeholder 2"/>
          <p:cNvSpPr>
            <a:spLocks noGrp="1"/>
          </p:cNvSpPr>
          <p:nvPr>
            <p:ph idx="1"/>
          </p:nvPr>
        </p:nvSpPr>
        <p:spPr>
          <a:xfrm>
            <a:off x="1219200" y="1219200"/>
            <a:ext cx="7714488" cy="5181600"/>
          </a:xfrm>
        </p:spPr>
        <p:txBody>
          <a:bodyPr>
            <a:noAutofit/>
          </a:bodyPr>
          <a:lstStyle/>
          <a:p>
            <a:pPr algn="just"/>
            <a:r>
              <a:rPr lang="en-US" sz="2300" b="1" dirty="0" smtClean="0"/>
              <a:t>Tax planning </a:t>
            </a:r>
            <a:r>
              <a:rPr lang="en-US" sz="2300" dirty="0" smtClean="0"/>
              <a:t>: is a way to reduce tax liability by taking full advantages provided by the Act through various exemptions, deductions, rebates &amp; relief. In other words, it is a way to reduce tax liability by applying script &amp; moral of law. It is the scientific planning so as to attract minimum tax liability or postponement of tax liability for the subsequent period by availing various incentives, concessions, allowance, rebates and relief provided in the Act. </a:t>
            </a:r>
          </a:p>
          <a:p>
            <a:pPr algn="just"/>
            <a:r>
              <a:rPr lang="en-US" sz="2300" b="1" dirty="0" smtClean="0"/>
              <a:t>Tax evasion</a:t>
            </a:r>
            <a:r>
              <a:rPr lang="en-US" sz="2300" dirty="0" smtClean="0"/>
              <a:t>:  is the illegal way to reduce tax liability by deliberately suppressing income or sale or by increasing expenses, etc., which results in reduction of total income of the assessee. Tax evasion is illegal, both in script &amp; moral. It is the cancer of modern society and work as a clog in the development of the nation. </a:t>
            </a:r>
          </a:p>
        </p:txBody>
      </p:sp>
      <p:sp>
        <p:nvSpPr>
          <p:cNvPr id="4" name="Date Placeholder 3"/>
          <p:cNvSpPr>
            <a:spLocks noGrp="1"/>
          </p:cNvSpPr>
          <p:nvPr>
            <p:ph type="dt" sz="half" idx="10"/>
          </p:nvPr>
        </p:nvSpPr>
        <p:spPr/>
        <p:txBody>
          <a:bodyPr/>
          <a:lstStyle/>
          <a:p>
            <a:fld id="{0F86AE57-F414-4414-981A-DF3E9A5E111B}"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Tax Avoidance and Tax Management</a:t>
            </a:r>
            <a:endParaRPr lang="en-US" sz="3200" dirty="0"/>
          </a:p>
        </p:txBody>
      </p:sp>
      <p:sp>
        <p:nvSpPr>
          <p:cNvPr id="3" name="Content Placeholder 2"/>
          <p:cNvSpPr>
            <a:spLocks noGrp="1"/>
          </p:cNvSpPr>
          <p:nvPr>
            <p:ph idx="1"/>
          </p:nvPr>
        </p:nvSpPr>
        <p:spPr>
          <a:xfrm>
            <a:off x="1435608" y="1676400"/>
            <a:ext cx="7498080" cy="4572000"/>
          </a:xfrm>
        </p:spPr>
        <p:txBody>
          <a:bodyPr/>
          <a:lstStyle/>
          <a:p>
            <a:pPr algn="just"/>
            <a:r>
              <a:rPr lang="en-US" sz="2300" b="1" dirty="0" smtClean="0"/>
              <a:t>Tax avoidance</a:t>
            </a:r>
            <a:r>
              <a:rPr lang="en-US" sz="2300" dirty="0" smtClean="0"/>
              <a:t>: is an exercise by which the assessee legally takes advantages of loopholes in the Act. Tax avoidance is a practice of bending the law without breaking it. It is a way to reduce tax liability by applying script of law only. Most of the amendments are aimed to curb such loopholes. </a:t>
            </a:r>
          </a:p>
          <a:p>
            <a:pPr algn="just"/>
            <a:r>
              <a:rPr lang="en-US" sz="2300" b="1" dirty="0" smtClean="0"/>
              <a:t>Tax management: </a:t>
            </a:r>
            <a:r>
              <a:rPr lang="en-US" sz="2400" dirty="0" smtClean="0"/>
              <a:t>is a procedure to comply with the provisions of the law It is a continuous approach, which is concerned with past (rectification, revisions etc.), present (filing of return, etc.) &amp; future (corrective action). </a:t>
            </a:r>
            <a:endParaRPr lang="en-US" sz="2300" b="1" dirty="0" smtClean="0"/>
          </a:p>
          <a:p>
            <a:endParaRPr lang="en-US" dirty="0"/>
          </a:p>
        </p:txBody>
      </p:sp>
      <p:sp>
        <p:nvSpPr>
          <p:cNvPr id="4" name="Date Placeholder 3"/>
          <p:cNvSpPr>
            <a:spLocks noGrp="1"/>
          </p:cNvSpPr>
          <p:nvPr>
            <p:ph type="dt" sz="half" idx="10"/>
          </p:nvPr>
        </p:nvSpPr>
        <p:spPr/>
        <p:txBody>
          <a:bodyPr/>
          <a:lstStyle/>
          <a:p>
            <a:fld id="{AADA00AA-3E03-419A-A15C-C7760DCA4193}"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dirty="0" smtClean="0"/>
              <a:t>Tax Rates For The A.Y. 2019-20 </a:t>
            </a:r>
            <a:endParaRPr lang="en-US" dirty="0"/>
          </a:p>
        </p:txBody>
      </p:sp>
      <p:sp>
        <p:nvSpPr>
          <p:cNvPr id="3" name="Content Placeholder 2"/>
          <p:cNvSpPr>
            <a:spLocks noGrp="1"/>
          </p:cNvSpPr>
          <p:nvPr>
            <p:ph idx="1"/>
          </p:nvPr>
        </p:nvSpPr>
        <p:spPr>
          <a:xfrm>
            <a:off x="1435608" y="1066800"/>
            <a:ext cx="7498080" cy="5181600"/>
          </a:xfrm>
        </p:spPr>
        <p:txBody>
          <a:bodyPr>
            <a:normAutofit/>
          </a:bodyPr>
          <a:lstStyle/>
          <a:p>
            <a:pPr algn="just"/>
            <a:r>
              <a:rPr lang="en-US" sz="2400" b="1" dirty="0" smtClean="0"/>
              <a:t>Individual/HUF/Association of Persons/Body of Individuals/Artificial Juridical Person </a:t>
            </a:r>
            <a:r>
              <a:rPr lang="en-US" sz="2400" dirty="0" smtClean="0"/>
              <a:t>(born on or after 02-04-1959 or non-resident individual )</a:t>
            </a:r>
          </a:p>
          <a:p>
            <a:pPr algn="just"/>
            <a:endParaRPr lang="en-US" sz="2400" b="1" dirty="0" smtClean="0"/>
          </a:p>
          <a:p>
            <a:pPr algn="just"/>
            <a:endParaRPr lang="en-US" sz="2400" dirty="0"/>
          </a:p>
        </p:txBody>
      </p:sp>
      <p:graphicFrame>
        <p:nvGraphicFramePr>
          <p:cNvPr id="4" name="Table 3"/>
          <p:cNvGraphicFramePr>
            <a:graphicFrameLocks noGrp="1"/>
          </p:cNvGraphicFramePr>
          <p:nvPr/>
        </p:nvGraphicFramePr>
        <p:xfrm>
          <a:off x="1295400" y="2667000"/>
          <a:ext cx="7391400" cy="3657600"/>
        </p:xfrm>
        <a:graphic>
          <a:graphicData uri="http://schemas.openxmlformats.org/drawingml/2006/table">
            <a:tbl>
              <a:tblPr firstRow="1" bandRow="1">
                <a:tableStyleId>{5940675A-B579-460E-94D1-54222C63F5DA}</a:tableStyleId>
              </a:tblPr>
              <a:tblGrid>
                <a:gridCol w="3695700"/>
                <a:gridCol w="3695700"/>
              </a:tblGrid>
              <a:tr h="731520">
                <a:tc>
                  <a:txBody>
                    <a:bodyPr/>
                    <a:lstStyle/>
                    <a:p>
                      <a:pPr algn="ctr"/>
                      <a:r>
                        <a:rPr lang="en-US" b="1" dirty="0" smtClean="0"/>
                        <a:t>Total Income Range</a:t>
                      </a:r>
                      <a:endParaRPr lang="en-US" b="1" dirty="0"/>
                    </a:p>
                  </a:txBody>
                  <a:tcPr/>
                </a:tc>
                <a:tc>
                  <a:txBody>
                    <a:bodyPr/>
                    <a:lstStyle/>
                    <a:p>
                      <a:pPr algn="ctr"/>
                      <a:r>
                        <a:rPr lang="en-US" b="1" dirty="0" smtClean="0"/>
                        <a:t>Rates of Income Tax</a:t>
                      </a:r>
                      <a:endParaRPr lang="en-US" b="1" dirty="0"/>
                    </a:p>
                  </a:txBody>
                  <a:tcPr/>
                </a:tc>
              </a:tr>
              <a:tr h="731520">
                <a:tc>
                  <a:txBody>
                    <a:bodyPr/>
                    <a:lstStyle/>
                    <a:p>
                      <a:pPr algn="ctr"/>
                      <a:r>
                        <a:rPr kumimoji="0" lang="en-US" sz="1800" b="0" kern="1200" baseline="0" dirty="0" smtClean="0">
                          <a:solidFill>
                            <a:schemeClr val="tx1"/>
                          </a:solidFill>
                          <a:latin typeface="+mn-lt"/>
                          <a:ea typeface="+mn-ea"/>
                          <a:cs typeface="+mn-cs"/>
                        </a:rPr>
                        <a:t>Up to Rs. 2,50,000 </a:t>
                      </a:r>
                      <a:endParaRPr lang="en-US" b="0" dirty="0"/>
                    </a:p>
                  </a:txBody>
                  <a:tcPr/>
                </a:tc>
                <a:tc>
                  <a:txBody>
                    <a:bodyPr/>
                    <a:lstStyle/>
                    <a:p>
                      <a:pPr algn="ctr"/>
                      <a:r>
                        <a:rPr lang="en-US" b="0" dirty="0" smtClean="0"/>
                        <a:t>Nil</a:t>
                      </a:r>
                      <a:endParaRPr lang="en-US" b="0" dirty="0"/>
                    </a:p>
                  </a:txBody>
                  <a:tcPr/>
                </a:tc>
              </a:tr>
              <a:tr h="731520">
                <a:tc>
                  <a:txBody>
                    <a:bodyPr/>
                    <a:lstStyle/>
                    <a:p>
                      <a:pPr algn="ctr"/>
                      <a:r>
                        <a:rPr kumimoji="0" lang="en-US" sz="1800" b="0" kern="1200" baseline="0" dirty="0" smtClean="0">
                          <a:solidFill>
                            <a:schemeClr val="tx1"/>
                          </a:solidFill>
                          <a:latin typeface="+mn-lt"/>
                          <a:ea typeface="+mn-ea"/>
                          <a:cs typeface="+mn-cs"/>
                        </a:rPr>
                        <a:t>Rs. 2,50,001 to Rs. 5,00,000 </a:t>
                      </a:r>
                      <a:endParaRPr lang="en-US" b="0" dirty="0"/>
                    </a:p>
                  </a:txBody>
                  <a:tcPr/>
                </a:tc>
                <a:tc>
                  <a:txBody>
                    <a:bodyPr/>
                    <a:lstStyle/>
                    <a:p>
                      <a:pPr algn="ctr"/>
                      <a:r>
                        <a:rPr kumimoji="0" lang="en-US" sz="1800" b="0" kern="1200" baseline="0" dirty="0" smtClean="0">
                          <a:solidFill>
                            <a:schemeClr val="tx1"/>
                          </a:solidFill>
                          <a:latin typeface="+mn-lt"/>
                          <a:ea typeface="+mn-ea"/>
                          <a:cs typeface="+mn-cs"/>
                        </a:rPr>
                        <a:t>5% of (Total Income – Rs. 2,50,000) </a:t>
                      </a:r>
                      <a:endParaRPr lang="en-US" b="0" dirty="0"/>
                    </a:p>
                  </a:txBody>
                  <a:tcPr/>
                </a:tc>
              </a:tr>
              <a:tr h="731520">
                <a:tc>
                  <a:txBody>
                    <a:bodyPr/>
                    <a:lstStyle/>
                    <a:p>
                      <a:pPr algn="ctr"/>
                      <a:r>
                        <a:rPr kumimoji="0" lang="en-US" sz="1800" b="0" kern="1200" baseline="0" dirty="0" smtClean="0">
                          <a:solidFill>
                            <a:schemeClr val="tx1"/>
                          </a:solidFill>
                          <a:latin typeface="+mn-lt"/>
                          <a:ea typeface="+mn-ea"/>
                          <a:cs typeface="+mn-cs"/>
                        </a:rPr>
                        <a:t>Rs. 5,00,001 to Rs. 10,00,000 </a:t>
                      </a:r>
                      <a:endParaRPr lang="en-US" b="0" dirty="0"/>
                    </a:p>
                  </a:txBody>
                  <a:tcPr/>
                </a:tc>
                <a:tc>
                  <a:txBody>
                    <a:bodyPr/>
                    <a:lstStyle/>
                    <a:p>
                      <a:pPr algn="ctr"/>
                      <a:r>
                        <a:rPr kumimoji="0" lang="en-US" sz="1800" b="0" kern="1200" baseline="0" dirty="0" smtClean="0">
                          <a:solidFill>
                            <a:schemeClr val="tx1"/>
                          </a:solidFill>
                          <a:latin typeface="+mn-lt"/>
                          <a:ea typeface="+mn-ea"/>
                          <a:cs typeface="+mn-cs"/>
                        </a:rPr>
                        <a:t>Rs.12,500 + 20% of (Total income - Rs. 5,00,000) </a:t>
                      </a:r>
                      <a:endParaRPr lang="en-US" b="0" dirty="0"/>
                    </a:p>
                  </a:txBody>
                  <a:tcPr/>
                </a:tc>
              </a:tr>
              <a:tr h="731520">
                <a:tc>
                  <a:txBody>
                    <a:bodyPr/>
                    <a:lstStyle/>
                    <a:p>
                      <a:pPr algn="ctr"/>
                      <a:r>
                        <a:rPr kumimoji="0" lang="en-US" sz="1800" b="0" kern="1200" baseline="0" dirty="0" smtClean="0">
                          <a:solidFill>
                            <a:schemeClr val="tx1"/>
                          </a:solidFill>
                          <a:latin typeface="+mn-lt"/>
                          <a:ea typeface="+mn-ea"/>
                          <a:cs typeface="+mn-cs"/>
                        </a:rPr>
                        <a:t>Rs. 10,00,001 and above </a:t>
                      </a:r>
                      <a:endParaRPr lang="en-US" b="0" dirty="0"/>
                    </a:p>
                  </a:txBody>
                  <a:tcPr/>
                </a:tc>
                <a:tc>
                  <a:txBody>
                    <a:bodyPr/>
                    <a:lstStyle/>
                    <a:p>
                      <a:pPr algn="ctr"/>
                      <a:r>
                        <a:rPr kumimoji="0" lang="en-US" sz="1800" b="0" kern="1200" baseline="0" dirty="0" smtClean="0">
                          <a:solidFill>
                            <a:schemeClr val="tx1"/>
                          </a:solidFill>
                          <a:latin typeface="+mn-lt"/>
                          <a:ea typeface="+mn-ea"/>
                          <a:cs typeface="+mn-cs"/>
                        </a:rPr>
                        <a:t>Rs. 1,12,500 + 30% of (Total income – Rs.10,00,000) </a:t>
                      </a:r>
                      <a:endParaRPr lang="en-US" b="0" dirty="0"/>
                    </a:p>
                  </a:txBody>
                  <a:tcPr/>
                </a:tc>
              </a:tr>
            </a:tbl>
          </a:graphicData>
        </a:graphic>
      </p:graphicFrame>
      <p:sp>
        <p:nvSpPr>
          <p:cNvPr id="5" name="Date Placeholder 4"/>
          <p:cNvSpPr>
            <a:spLocks noGrp="1"/>
          </p:cNvSpPr>
          <p:nvPr>
            <p:ph type="dt" sz="half" idx="10"/>
          </p:nvPr>
        </p:nvSpPr>
        <p:spPr/>
        <p:txBody>
          <a:bodyPr/>
          <a:lstStyle/>
          <a:p>
            <a:fld id="{76514CC1-11DF-4A3D-9BFD-DF8B330ADF41}" type="datetime1">
              <a:rPr lang="en-US" smtClean="0"/>
              <a:t>4/21/2020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28</a:t>
            </a:fld>
            <a:endParaRPr lang="en-US"/>
          </a:p>
        </p:txBody>
      </p:sp>
      <p:sp>
        <p:nvSpPr>
          <p:cNvPr id="7" name="Footer Placeholder 6"/>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b="1" dirty="0" smtClean="0"/>
              <a:t>In case of Super Senior citizen </a:t>
            </a:r>
            <a:endParaRPr lang="en-US" dirty="0"/>
          </a:p>
        </p:txBody>
      </p:sp>
      <p:sp>
        <p:nvSpPr>
          <p:cNvPr id="3" name="Content Placeholder 2"/>
          <p:cNvSpPr>
            <a:spLocks noGrp="1"/>
          </p:cNvSpPr>
          <p:nvPr>
            <p:ph idx="1"/>
          </p:nvPr>
        </p:nvSpPr>
        <p:spPr>
          <a:xfrm>
            <a:off x="1435608" y="1219200"/>
            <a:ext cx="7498080" cy="5029200"/>
          </a:xfrm>
        </p:spPr>
        <p:txBody>
          <a:bodyPr>
            <a:normAutofit/>
          </a:bodyPr>
          <a:lstStyle/>
          <a:p>
            <a:pPr algn="just"/>
            <a:r>
              <a:rPr lang="en-US" sz="2400" dirty="0" smtClean="0"/>
              <a:t>Super Senior Citizen means an individual who is resident in India and is of at least 80 years of age at any time during the relevant previous year (i.e. any resident person, male or female, born before 02-04-1939). </a:t>
            </a:r>
          </a:p>
          <a:p>
            <a:pPr algn="just"/>
            <a:endParaRPr lang="en-US" sz="2400" dirty="0"/>
          </a:p>
        </p:txBody>
      </p:sp>
      <p:graphicFrame>
        <p:nvGraphicFramePr>
          <p:cNvPr id="4" name="Table 3"/>
          <p:cNvGraphicFramePr>
            <a:graphicFrameLocks noGrp="1"/>
          </p:cNvGraphicFramePr>
          <p:nvPr/>
        </p:nvGraphicFramePr>
        <p:xfrm>
          <a:off x="1905000" y="3200400"/>
          <a:ext cx="6781800" cy="3124200"/>
        </p:xfrm>
        <a:graphic>
          <a:graphicData uri="http://schemas.openxmlformats.org/drawingml/2006/table">
            <a:tbl>
              <a:tblPr firstRow="1" bandRow="1">
                <a:tableStyleId>{5940675A-B579-460E-94D1-54222C63F5DA}</a:tableStyleId>
              </a:tblPr>
              <a:tblGrid>
                <a:gridCol w="3390900"/>
                <a:gridCol w="3390900"/>
              </a:tblGrid>
              <a:tr h="781050">
                <a:tc>
                  <a:txBody>
                    <a:bodyPr/>
                    <a:lstStyle/>
                    <a:p>
                      <a:pPr algn="ctr"/>
                      <a:r>
                        <a:rPr lang="en-US" b="1" dirty="0" smtClean="0"/>
                        <a:t>Total Income Range</a:t>
                      </a:r>
                      <a:endParaRPr lang="en-US" b="1" dirty="0"/>
                    </a:p>
                  </a:txBody>
                  <a:tcPr/>
                </a:tc>
                <a:tc>
                  <a:txBody>
                    <a:bodyPr/>
                    <a:lstStyle/>
                    <a:p>
                      <a:pPr algn="ctr"/>
                      <a:r>
                        <a:rPr lang="en-US" b="1" dirty="0" smtClean="0"/>
                        <a:t>Rates of Income Tax</a:t>
                      </a:r>
                      <a:endParaRPr lang="en-US" b="1" dirty="0"/>
                    </a:p>
                  </a:txBody>
                  <a:tcPr/>
                </a:tc>
              </a:tr>
              <a:tr h="781050">
                <a:tc>
                  <a:txBody>
                    <a:bodyPr/>
                    <a:lstStyle/>
                    <a:p>
                      <a:pPr algn="ctr"/>
                      <a:r>
                        <a:rPr kumimoji="0" lang="en-US" sz="1800" b="0" kern="1200" baseline="0" dirty="0" smtClean="0">
                          <a:solidFill>
                            <a:schemeClr val="tx1"/>
                          </a:solidFill>
                          <a:latin typeface="+mn-lt"/>
                          <a:ea typeface="+mn-ea"/>
                          <a:cs typeface="+mn-cs"/>
                        </a:rPr>
                        <a:t>Up to Rs. 5,00,000 </a:t>
                      </a:r>
                      <a:endParaRPr lang="en-US" b="0" dirty="0"/>
                    </a:p>
                  </a:txBody>
                  <a:tcPr/>
                </a:tc>
                <a:tc>
                  <a:txBody>
                    <a:bodyPr/>
                    <a:lstStyle/>
                    <a:p>
                      <a:pPr algn="ctr"/>
                      <a:r>
                        <a:rPr lang="en-US" b="0" dirty="0" smtClean="0"/>
                        <a:t>Nil</a:t>
                      </a:r>
                      <a:endParaRPr lang="en-US" b="0" dirty="0"/>
                    </a:p>
                  </a:txBody>
                  <a:tcPr/>
                </a:tc>
              </a:tr>
              <a:tr h="781050">
                <a:tc>
                  <a:txBody>
                    <a:bodyPr/>
                    <a:lstStyle/>
                    <a:p>
                      <a:pPr algn="ctr"/>
                      <a:r>
                        <a:rPr kumimoji="0" lang="en-US" sz="1800" b="0" kern="1200" baseline="0" dirty="0" smtClean="0">
                          <a:solidFill>
                            <a:schemeClr val="tx1"/>
                          </a:solidFill>
                          <a:latin typeface="+mn-lt"/>
                          <a:ea typeface="+mn-ea"/>
                          <a:cs typeface="+mn-cs"/>
                        </a:rPr>
                        <a:t>Rs. 5,00,001 to Rs. 10,00,000 </a:t>
                      </a:r>
                      <a:endParaRPr lang="en-US" b="0" dirty="0"/>
                    </a:p>
                  </a:txBody>
                  <a:tcPr/>
                </a:tc>
                <a:tc>
                  <a:txBody>
                    <a:bodyPr/>
                    <a:lstStyle/>
                    <a:p>
                      <a:pPr algn="ctr"/>
                      <a:r>
                        <a:rPr kumimoji="0" lang="en-US" sz="1800" b="0" kern="1200" baseline="0" dirty="0" smtClean="0">
                          <a:solidFill>
                            <a:schemeClr val="tx1"/>
                          </a:solidFill>
                          <a:latin typeface="+mn-lt"/>
                          <a:ea typeface="+mn-ea"/>
                          <a:cs typeface="+mn-cs"/>
                        </a:rPr>
                        <a:t>20% of (Total income - Rs. 5,00,000) </a:t>
                      </a:r>
                      <a:endParaRPr lang="en-US" b="0" dirty="0"/>
                    </a:p>
                  </a:txBody>
                  <a:tcPr/>
                </a:tc>
              </a:tr>
              <a:tr h="781050">
                <a:tc>
                  <a:txBody>
                    <a:bodyPr/>
                    <a:lstStyle/>
                    <a:p>
                      <a:pPr algn="ctr"/>
                      <a:r>
                        <a:rPr kumimoji="0" lang="en-US" sz="1800" b="0" kern="1200" baseline="0" dirty="0" smtClean="0">
                          <a:solidFill>
                            <a:schemeClr val="tx1"/>
                          </a:solidFill>
                          <a:latin typeface="+mn-lt"/>
                          <a:ea typeface="+mn-ea"/>
                          <a:cs typeface="+mn-cs"/>
                        </a:rPr>
                        <a:t>Rs. 10,00,001 and above </a:t>
                      </a:r>
                      <a:endParaRPr lang="en-US" b="0" dirty="0"/>
                    </a:p>
                  </a:txBody>
                  <a:tcPr/>
                </a:tc>
                <a:tc>
                  <a:txBody>
                    <a:bodyPr/>
                    <a:lstStyle/>
                    <a:p>
                      <a:pPr algn="ctr"/>
                      <a:r>
                        <a:rPr kumimoji="0" lang="en-US" sz="1800" b="0" kern="1200" baseline="0" dirty="0" smtClean="0">
                          <a:solidFill>
                            <a:schemeClr val="tx1"/>
                          </a:solidFill>
                          <a:latin typeface="+mn-lt"/>
                          <a:ea typeface="+mn-ea"/>
                          <a:cs typeface="+mn-cs"/>
                        </a:rPr>
                        <a:t>Rs. 1,00,000 + 30% of (Total income – Rs.10,00,000) </a:t>
                      </a:r>
                      <a:endParaRPr lang="en-US" b="0" dirty="0"/>
                    </a:p>
                  </a:txBody>
                  <a:tcPr/>
                </a:tc>
              </a:tr>
            </a:tbl>
          </a:graphicData>
        </a:graphic>
      </p:graphicFrame>
      <p:sp>
        <p:nvSpPr>
          <p:cNvPr id="5" name="Date Placeholder 4"/>
          <p:cNvSpPr>
            <a:spLocks noGrp="1"/>
          </p:cNvSpPr>
          <p:nvPr>
            <p:ph type="dt" sz="half" idx="10"/>
          </p:nvPr>
        </p:nvSpPr>
        <p:spPr/>
        <p:txBody>
          <a:bodyPr/>
          <a:lstStyle/>
          <a:p>
            <a:fld id="{6B6AC6EF-3147-4C9C-9414-6ED4B6CE7820}" type="datetime1">
              <a:rPr lang="en-US" smtClean="0"/>
              <a:t>4/21/2020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dirty="0" smtClean="0"/>
              <a:t>A tax is a compulsory financial charge or some other type of levy imposed upon a taxpayer by a government organization in order to fund various public expenditure.</a:t>
            </a:r>
          </a:p>
          <a:p>
            <a:pPr>
              <a:buNone/>
            </a:pPr>
            <a:endParaRPr lang="en-US" dirty="0" smtClean="0"/>
          </a:p>
          <a:p>
            <a:r>
              <a:rPr lang="en-US" dirty="0" smtClean="0"/>
              <a:t>Types of Tax</a:t>
            </a:r>
          </a:p>
          <a:p>
            <a:pPr lvl="2">
              <a:buNone/>
            </a:pPr>
            <a:r>
              <a:rPr lang="en-US" dirty="0" smtClean="0"/>
              <a:t>1. Direct Tax</a:t>
            </a:r>
          </a:p>
          <a:p>
            <a:pPr lvl="2">
              <a:buNone/>
            </a:pPr>
            <a:r>
              <a:rPr lang="en-US" dirty="0" smtClean="0"/>
              <a:t>2. Indirect Tax</a:t>
            </a:r>
            <a:endParaRPr lang="en-US" dirty="0"/>
          </a:p>
        </p:txBody>
      </p:sp>
      <p:sp>
        <p:nvSpPr>
          <p:cNvPr id="4" name="Date Placeholder 3"/>
          <p:cNvSpPr>
            <a:spLocks noGrp="1"/>
          </p:cNvSpPr>
          <p:nvPr>
            <p:ph type="dt" sz="half" idx="10"/>
          </p:nvPr>
        </p:nvSpPr>
        <p:spPr/>
        <p:txBody>
          <a:bodyPr/>
          <a:lstStyle/>
          <a:p>
            <a:fld id="{118C6182-E2BC-4EA7-88BF-DFBB39A1699F}"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en-US" b="1" dirty="0" smtClean="0"/>
              <a:t>In case of Senior citizen </a:t>
            </a:r>
            <a:endParaRPr lang="en-US" dirty="0"/>
          </a:p>
        </p:txBody>
      </p:sp>
      <p:sp>
        <p:nvSpPr>
          <p:cNvPr id="3" name="Content Placeholder 2"/>
          <p:cNvSpPr>
            <a:spLocks noGrp="1"/>
          </p:cNvSpPr>
          <p:nvPr>
            <p:ph idx="1"/>
          </p:nvPr>
        </p:nvSpPr>
        <p:spPr>
          <a:xfrm>
            <a:off x="1435608" y="1066800"/>
            <a:ext cx="7498080" cy="5181600"/>
          </a:xfrm>
        </p:spPr>
        <p:txBody>
          <a:bodyPr>
            <a:normAutofit/>
          </a:bodyPr>
          <a:lstStyle/>
          <a:p>
            <a:pPr algn="just"/>
            <a:r>
              <a:rPr lang="en-US" sz="2400" dirty="0" smtClean="0"/>
              <a:t>Senior Citizen means an individual who is resident in India and is of at least 60 years of age at any time during the relevant previous year. (i.e., a resident person, male or female, born during 02-04-1939 and 02-04-1959)</a:t>
            </a:r>
            <a:endParaRPr lang="en-US" sz="2400" b="1" dirty="0" smtClean="0"/>
          </a:p>
          <a:p>
            <a:pPr algn="just"/>
            <a:endParaRPr lang="en-US" sz="2400" dirty="0"/>
          </a:p>
        </p:txBody>
      </p:sp>
      <p:graphicFrame>
        <p:nvGraphicFramePr>
          <p:cNvPr id="4" name="Table 3"/>
          <p:cNvGraphicFramePr>
            <a:graphicFrameLocks noGrp="1"/>
          </p:cNvGraphicFramePr>
          <p:nvPr/>
        </p:nvGraphicFramePr>
        <p:xfrm>
          <a:off x="1676400" y="2971800"/>
          <a:ext cx="7010400" cy="3352800"/>
        </p:xfrm>
        <a:graphic>
          <a:graphicData uri="http://schemas.openxmlformats.org/drawingml/2006/table">
            <a:tbl>
              <a:tblPr firstRow="1" bandRow="1">
                <a:tableStyleId>{5940675A-B579-460E-94D1-54222C63F5DA}</a:tableStyleId>
              </a:tblPr>
              <a:tblGrid>
                <a:gridCol w="3505200"/>
                <a:gridCol w="3505200"/>
              </a:tblGrid>
              <a:tr h="670560">
                <a:tc>
                  <a:txBody>
                    <a:bodyPr/>
                    <a:lstStyle/>
                    <a:p>
                      <a:pPr algn="ctr"/>
                      <a:r>
                        <a:rPr lang="en-US" b="1" dirty="0" smtClean="0"/>
                        <a:t>Total Income Range</a:t>
                      </a:r>
                      <a:endParaRPr lang="en-US" b="1" dirty="0"/>
                    </a:p>
                  </a:txBody>
                  <a:tcPr/>
                </a:tc>
                <a:tc>
                  <a:txBody>
                    <a:bodyPr/>
                    <a:lstStyle/>
                    <a:p>
                      <a:pPr algn="ctr"/>
                      <a:r>
                        <a:rPr lang="en-US" b="1" dirty="0" smtClean="0"/>
                        <a:t>Rates of Income Tax</a:t>
                      </a:r>
                      <a:endParaRPr lang="en-US" b="1" dirty="0"/>
                    </a:p>
                  </a:txBody>
                  <a:tcPr/>
                </a:tc>
              </a:tr>
              <a:tr h="670560">
                <a:tc>
                  <a:txBody>
                    <a:bodyPr/>
                    <a:lstStyle/>
                    <a:p>
                      <a:pPr algn="ctr"/>
                      <a:r>
                        <a:rPr kumimoji="0" lang="en-US" sz="1800" b="0" kern="1200" baseline="0" dirty="0" smtClean="0">
                          <a:solidFill>
                            <a:schemeClr val="tx1"/>
                          </a:solidFill>
                          <a:latin typeface="+mn-lt"/>
                          <a:ea typeface="+mn-ea"/>
                          <a:cs typeface="+mn-cs"/>
                        </a:rPr>
                        <a:t>Up to Rs. 3,00,000 </a:t>
                      </a:r>
                      <a:endParaRPr lang="en-US" b="0" dirty="0"/>
                    </a:p>
                  </a:txBody>
                  <a:tcPr/>
                </a:tc>
                <a:tc>
                  <a:txBody>
                    <a:bodyPr/>
                    <a:lstStyle/>
                    <a:p>
                      <a:pPr algn="ctr"/>
                      <a:r>
                        <a:rPr lang="en-US" b="0" dirty="0" smtClean="0"/>
                        <a:t>Nil</a:t>
                      </a:r>
                      <a:endParaRPr lang="en-US" b="0" dirty="0"/>
                    </a:p>
                  </a:txBody>
                  <a:tcPr/>
                </a:tc>
              </a:tr>
              <a:tr h="670560">
                <a:tc>
                  <a:txBody>
                    <a:bodyPr/>
                    <a:lstStyle/>
                    <a:p>
                      <a:pPr algn="ctr"/>
                      <a:r>
                        <a:rPr kumimoji="0" lang="en-US" sz="1800" b="0" kern="1200" baseline="0" dirty="0" smtClean="0">
                          <a:solidFill>
                            <a:schemeClr val="tx1"/>
                          </a:solidFill>
                          <a:latin typeface="+mn-lt"/>
                          <a:ea typeface="+mn-ea"/>
                          <a:cs typeface="+mn-cs"/>
                        </a:rPr>
                        <a:t>Rs. 3,00,001 to Rs. 5,00,000 </a:t>
                      </a:r>
                      <a:endParaRPr lang="en-US" b="0" dirty="0"/>
                    </a:p>
                  </a:txBody>
                  <a:tcPr/>
                </a:tc>
                <a:tc>
                  <a:txBody>
                    <a:bodyPr/>
                    <a:lstStyle/>
                    <a:p>
                      <a:pPr algn="ctr"/>
                      <a:r>
                        <a:rPr kumimoji="0" lang="en-US" sz="1800" b="0" kern="1200" baseline="0" dirty="0" smtClean="0">
                          <a:solidFill>
                            <a:schemeClr val="tx1"/>
                          </a:solidFill>
                          <a:latin typeface="+mn-lt"/>
                          <a:ea typeface="+mn-ea"/>
                          <a:cs typeface="+mn-cs"/>
                        </a:rPr>
                        <a:t>5% of (Total Income – Rs. 3,00,000) </a:t>
                      </a:r>
                      <a:endParaRPr lang="en-US" b="0" dirty="0"/>
                    </a:p>
                  </a:txBody>
                  <a:tcPr/>
                </a:tc>
              </a:tr>
              <a:tr h="670560">
                <a:tc>
                  <a:txBody>
                    <a:bodyPr/>
                    <a:lstStyle/>
                    <a:p>
                      <a:pPr algn="ctr"/>
                      <a:r>
                        <a:rPr kumimoji="0" lang="en-US" sz="1800" b="0" kern="1200" baseline="0" dirty="0" smtClean="0">
                          <a:solidFill>
                            <a:schemeClr val="tx1"/>
                          </a:solidFill>
                          <a:latin typeface="+mn-lt"/>
                          <a:ea typeface="+mn-ea"/>
                          <a:cs typeface="+mn-cs"/>
                        </a:rPr>
                        <a:t>Rs. 5,00,001 to Rs. 10,00,000 </a:t>
                      </a:r>
                      <a:endParaRPr lang="en-US" b="0" dirty="0"/>
                    </a:p>
                  </a:txBody>
                  <a:tcPr/>
                </a:tc>
                <a:tc>
                  <a:txBody>
                    <a:bodyPr/>
                    <a:lstStyle/>
                    <a:p>
                      <a:pPr algn="ctr"/>
                      <a:r>
                        <a:rPr kumimoji="0" lang="en-US" sz="1800" b="0" kern="1200" baseline="0" dirty="0" smtClean="0">
                          <a:solidFill>
                            <a:schemeClr val="tx1"/>
                          </a:solidFill>
                          <a:latin typeface="+mn-lt"/>
                          <a:ea typeface="+mn-ea"/>
                          <a:cs typeface="+mn-cs"/>
                        </a:rPr>
                        <a:t>Rs.10,000 + 20% of (Total income - Rs. 5,00,000) </a:t>
                      </a:r>
                      <a:endParaRPr lang="en-US" b="0" dirty="0"/>
                    </a:p>
                  </a:txBody>
                  <a:tcPr/>
                </a:tc>
              </a:tr>
              <a:tr h="670560">
                <a:tc>
                  <a:txBody>
                    <a:bodyPr/>
                    <a:lstStyle/>
                    <a:p>
                      <a:pPr algn="ctr"/>
                      <a:r>
                        <a:rPr kumimoji="0" lang="en-US" sz="1800" b="0" kern="1200" baseline="0" dirty="0" smtClean="0">
                          <a:solidFill>
                            <a:schemeClr val="tx1"/>
                          </a:solidFill>
                          <a:latin typeface="+mn-lt"/>
                          <a:ea typeface="+mn-ea"/>
                          <a:cs typeface="+mn-cs"/>
                        </a:rPr>
                        <a:t>Rs. 10,00,001 and above </a:t>
                      </a:r>
                      <a:endParaRPr lang="en-US" b="0" dirty="0"/>
                    </a:p>
                  </a:txBody>
                  <a:tcPr/>
                </a:tc>
                <a:tc>
                  <a:txBody>
                    <a:bodyPr/>
                    <a:lstStyle/>
                    <a:p>
                      <a:pPr algn="ctr"/>
                      <a:r>
                        <a:rPr kumimoji="0" lang="en-US" sz="1800" b="0" kern="1200" baseline="0" dirty="0" smtClean="0">
                          <a:solidFill>
                            <a:schemeClr val="tx1"/>
                          </a:solidFill>
                          <a:latin typeface="+mn-lt"/>
                          <a:ea typeface="+mn-ea"/>
                          <a:cs typeface="+mn-cs"/>
                        </a:rPr>
                        <a:t>Rs. 1,10,000 + 30% of (Total income – Rs.10,00,000) </a:t>
                      </a:r>
                      <a:endParaRPr lang="en-US" b="0" dirty="0"/>
                    </a:p>
                  </a:txBody>
                  <a:tcPr/>
                </a:tc>
              </a:tr>
            </a:tbl>
          </a:graphicData>
        </a:graphic>
      </p:graphicFrame>
      <p:sp>
        <p:nvSpPr>
          <p:cNvPr id="5" name="Date Placeholder 4"/>
          <p:cNvSpPr>
            <a:spLocks noGrp="1"/>
          </p:cNvSpPr>
          <p:nvPr>
            <p:ph type="dt" sz="half" idx="10"/>
          </p:nvPr>
        </p:nvSpPr>
        <p:spPr/>
        <p:txBody>
          <a:bodyPr/>
          <a:lstStyle/>
          <a:p>
            <a:fld id="{4AC0C72C-33FC-4CE4-B776-5D0CC2290060}" type="datetime1">
              <a:rPr lang="en-US" smtClean="0"/>
              <a:t>4/21/2020</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smtClean="0"/>
              <a:t>Study Material: Direct Taxation, Intermediate Syllabus - 2016 </a:t>
            </a:r>
          </a:p>
          <a:p>
            <a:r>
              <a:rPr lang="en-US" sz="1600" dirty="0" smtClean="0"/>
              <a:t>Edition : August, 2019</a:t>
            </a:r>
          </a:p>
          <a:p>
            <a:r>
              <a:rPr lang="en-US" sz="1600" dirty="0" smtClean="0"/>
              <a:t>Published by : </a:t>
            </a:r>
          </a:p>
          <a:p>
            <a:pPr>
              <a:buNone/>
            </a:pPr>
            <a:r>
              <a:rPr lang="en-US" sz="1600" dirty="0" smtClean="0"/>
              <a:t>	Directorate of Studies </a:t>
            </a:r>
          </a:p>
          <a:p>
            <a:pPr>
              <a:buNone/>
            </a:pPr>
            <a:r>
              <a:rPr lang="en-US" sz="1600" dirty="0" smtClean="0"/>
              <a:t>	The Institute of Cost Accountants of India (ICAI) CMA </a:t>
            </a:r>
            <a:r>
              <a:rPr lang="en-US" sz="1600" dirty="0" err="1" smtClean="0"/>
              <a:t>Bhawan</a:t>
            </a:r>
            <a:r>
              <a:rPr lang="en-US" sz="1600" dirty="0" smtClean="0"/>
              <a:t>, 12, </a:t>
            </a:r>
            <a:r>
              <a:rPr lang="en-US" sz="1600" dirty="0" err="1" smtClean="0"/>
              <a:t>Sudder</a:t>
            </a:r>
            <a:r>
              <a:rPr lang="en-US" sz="1600" dirty="0" smtClean="0"/>
              <a:t> Street, </a:t>
            </a:r>
          </a:p>
          <a:p>
            <a:pPr>
              <a:buNone/>
            </a:pPr>
            <a:r>
              <a:rPr lang="en-US" sz="1600" dirty="0" smtClean="0"/>
              <a:t>	Kolkata - 700 016 www.icmai.in</a:t>
            </a:r>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endParaRPr lang="en-US" sz="1600" dirty="0" smtClean="0"/>
          </a:p>
          <a:p>
            <a:pPr>
              <a:buNone/>
            </a:pPr>
            <a:r>
              <a:rPr lang="en-US" sz="1600" dirty="0" smtClean="0"/>
              <a:t>				</a:t>
            </a:r>
            <a:r>
              <a:rPr lang="en-US" sz="1600" smtClean="0"/>
              <a:t>		</a:t>
            </a:r>
            <a:r>
              <a:rPr lang="en-US" b="1" smtClean="0"/>
              <a:t>Thank you…</a:t>
            </a:r>
            <a:endParaRPr lang="en-US" b="1" dirty="0"/>
          </a:p>
        </p:txBody>
      </p:sp>
      <p:sp>
        <p:nvSpPr>
          <p:cNvPr id="4" name="Date Placeholder 3"/>
          <p:cNvSpPr>
            <a:spLocks noGrp="1"/>
          </p:cNvSpPr>
          <p:nvPr>
            <p:ph type="dt" sz="half" idx="10"/>
          </p:nvPr>
        </p:nvSpPr>
        <p:spPr/>
        <p:txBody>
          <a:bodyPr/>
          <a:lstStyle/>
          <a:p>
            <a:fld id="{181D1EB1-3782-4227-98F7-DC049123B2B7}"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Direct Tax</a:t>
            </a:r>
            <a:endParaRPr lang="en-US" b="1" dirty="0"/>
          </a:p>
        </p:txBody>
      </p:sp>
      <p:sp>
        <p:nvSpPr>
          <p:cNvPr id="3" name="Content Placeholder 2"/>
          <p:cNvSpPr>
            <a:spLocks noGrp="1"/>
          </p:cNvSpPr>
          <p:nvPr>
            <p:ph idx="1"/>
          </p:nvPr>
        </p:nvSpPr>
        <p:spPr/>
        <p:txBody>
          <a:bodyPr/>
          <a:lstStyle/>
          <a:p>
            <a:r>
              <a:rPr lang="en-US" dirty="0" smtClean="0"/>
              <a:t>Tax which incidence and impact fall on same person.</a:t>
            </a:r>
          </a:p>
          <a:p>
            <a:r>
              <a:rPr lang="en-US" dirty="0" smtClean="0"/>
              <a:t>Assessee himself bears such taxes and it is levied on income</a:t>
            </a:r>
          </a:p>
          <a:p>
            <a:r>
              <a:rPr lang="en-US" dirty="0" err="1" smtClean="0"/>
              <a:t>E.g</a:t>
            </a:r>
            <a:r>
              <a:rPr lang="en-US" dirty="0" smtClean="0"/>
              <a:t> Income Tax</a:t>
            </a:r>
          </a:p>
          <a:p>
            <a:r>
              <a:rPr lang="en-US" dirty="0" smtClean="0"/>
              <a:t>It is progressive in nature i.e. higher tax levied on higher income or vice versa.</a:t>
            </a:r>
            <a:endParaRPr lang="en-US" dirty="0"/>
          </a:p>
        </p:txBody>
      </p:sp>
      <p:sp>
        <p:nvSpPr>
          <p:cNvPr id="4" name="Date Placeholder 3"/>
          <p:cNvSpPr>
            <a:spLocks noGrp="1"/>
          </p:cNvSpPr>
          <p:nvPr>
            <p:ph type="dt" sz="half" idx="10"/>
          </p:nvPr>
        </p:nvSpPr>
        <p:spPr/>
        <p:txBody>
          <a:bodyPr/>
          <a:lstStyle/>
          <a:p>
            <a:fld id="{0304F2AB-6D9A-4C8D-B52B-ED02F62052A8}"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Indirect Tax</a:t>
            </a:r>
            <a:endParaRPr lang="en-US" b="1" dirty="0"/>
          </a:p>
        </p:txBody>
      </p:sp>
      <p:sp>
        <p:nvSpPr>
          <p:cNvPr id="3" name="Content Placeholder 2"/>
          <p:cNvSpPr>
            <a:spLocks noGrp="1"/>
          </p:cNvSpPr>
          <p:nvPr>
            <p:ph idx="1"/>
          </p:nvPr>
        </p:nvSpPr>
        <p:spPr/>
        <p:txBody>
          <a:bodyPr/>
          <a:lstStyle/>
          <a:p>
            <a:r>
              <a:rPr lang="en-US" dirty="0" smtClean="0"/>
              <a:t>Tax which incidence and impact fall on two different persons.</a:t>
            </a:r>
          </a:p>
          <a:p>
            <a:r>
              <a:rPr lang="en-US" dirty="0" smtClean="0"/>
              <a:t>Tax is recovered from the assessee, who passes such burden to another person.</a:t>
            </a:r>
          </a:p>
          <a:p>
            <a:r>
              <a:rPr lang="en-US" dirty="0" smtClean="0"/>
              <a:t>Levied on goods and services, thus it leads to inflation and have wider base.</a:t>
            </a:r>
          </a:p>
          <a:p>
            <a:r>
              <a:rPr lang="en-US" dirty="0" smtClean="0"/>
              <a:t>E.g. GST, Custom Duty etc</a:t>
            </a:r>
          </a:p>
          <a:p>
            <a:r>
              <a:rPr lang="en-US" dirty="0" smtClean="0"/>
              <a:t>Regressive in Nature, equal on goods and services.</a:t>
            </a:r>
          </a:p>
          <a:p>
            <a:endParaRPr lang="en-US" dirty="0"/>
          </a:p>
        </p:txBody>
      </p:sp>
      <p:sp>
        <p:nvSpPr>
          <p:cNvPr id="4" name="Date Placeholder 3"/>
          <p:cNvSpPr>
            <a:spLocks noGrp="1"/>
          </p:cNvSpPr>
          <p:nvPr>
            <p:ph type="dt" sz="half" idx="10"/>
          </p:nvPr>
        </p:nvSpPr>
        <p:spPr/>
        <p:txBody>
          <a:bodyPr/>
          <a:lstStyle/>
          <a:p>
            <a:fld id="{97A98806-4C89-464C-8EF5-7BDFF5D144A6}"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b="1" dirty="0" smtClean="0"/>
              <a:t>Administration of Tax Laws</a:t>
            </a:r>
            <a:endParaRPr lang="en-US" b="1" dirty="0"/>
          </a:p>
        </p:txBody>
      </p:sp>
      <p:sp>
        <p:nvSpPr>
          <p:cNvPr id="3" name="Content Placeholder 2"/>
          <p:cNvSpPr>
            <a:spLocks noGrp="1"/>
          </p:cNvSpPr>
          <p:nvPr>
            <p:ph idx="1"/>
          </p:nvPr>
        </p:nvSpPr>
        <p:spPr>
          <a:xfrm>
            <a:off x="1435608" y="1447800"/>
            <a:ext cx="7479792" cy="5257800"/>
          </a:xfrm>
        </p:spPr>
        <p:txBody>
          <a:bodyPr>
            <a:normAutofit fontScale="92500" lnSpcReduction="10000"/>
          </a:bodyPr>
          <a:lstStyle/>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endParaRPr lang="en-US" dirty="0" smtClean="0"/>
          </a:p>
          <a:p>
            <a:pPr lvl="2" algn="ctr">
              <a:buNone/>
            </a:pPr>
            <a:r>
              <a:rPr lang="en-US" dirty="0" smtClean="0"/>
              <a:t>Administrative Hierarchy of Tax Laws</a:t>
            </a:r>
          </a:p>
          <a:p>
            <a:pPr lvl="2" algn="just">
              <a:buNone/>
            </a:pPr>
            <a:r>
              <a:rPr lang="en-US" sz="1200" dirty="0" smtClean="0"/>
              <a:t>	</a:t>
            </a:r>
            <a:r>
              <a:rPr lang="en-US" sz="2000" dirty="0" smtClean="0"/>
              <a:t>CBDT deals with levy and collection of all direct tax whereas matters relating to levy and collection of Central indirect tax are dealt by CBIC.</a:t>
            </a:r>
            <a:endParaRPr lang="en-US" sz="2000" dirty="0"/>
          </a:p>
        </p:txBody>
      </p:sp>
      <p:sp>
        <p:nvSpPr>
          <p:cNvPr id="8" name="Rectangle 7"/>
          <p:cNvSpPr/>
          <p:nvPr/>
        </p:nvSpPr>
        <p:spPr>
          <a:xfrm>
            <a:off x="1600200" y="2667000"/>
            <a:ext cx="1600200" cy="838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Ministry of Finance</a:t>
            </a:r>
            <a:endParaRPr lang="en-US" dirty="0"/>
          </a:p>
        </p:txBody>
      </p:sp>
      <p:sp>
        <p:nvSpPr>
          <p:cNvPr id="9" name="Rectangle 8"/>
          <p:cNvSpPr/>
          <p:nvPr/>
        </p:nvSpPr>
        <p:spPr>
          <a:xfrm>
            <a:off x="4038600" y="2667000"/>
            <a:ext cx="1600200" cy="838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Department of Revenue</a:t>
            </a:r>
            <a:endParaRPr lang="en-US" dirty="0"/>
          </a:p>
        </p:txBody>
      </p:sp>
      <p:sp>
        <p:nvSpPr>
          <p:cNvPr id="10" name="Rectangle 9"/>
          <p:cNvSpPr/>
          <p:nvPr/>
        </p:nvSpPr>
        <p:spPr>
          <a:xfrm>
            <a:off x="6324600" y="1676400"/>
            <a:ext cx="1981200"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Board of Direct Taxes(CBDT)</a:t>
            </a:r>
            <a:endParaRPr lang="en-US" dirty="0"/>
          </a:p>
        </p:txBody>
      </p:sp>
      <p:sp>
        <p:nvSpPr>
          <p:cNvPr id="11" name="Rectangle 10"/>
          <p:cNvSpPr/>
          <p:nvPr/>
        </p:nvSpPr>
        <p:spPr>
          <a:xfrm>
            <a:off x="6400800" y="3352800"/>
            <a:ext cx="1981200" cy="11430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Central Board of Indirect Taxes and Customs(CBIC)</a:t>
            </a:r>
            <a:endParaRPr lang="en-US" dirty="0"/>
          </a:p>
        </p:txBody>
      </p:sp>
      <p:cxnSp>
        <p:nvCxnSpPr>
          <p:cNvPr id="13" name="Straight Arrow Connector 12"/>
          <p:cNvCxnSpPr/>
          <p:nvPr/>
        </p:nvCxnSpPr>
        <p:spPr>
          <a:xfrm>
            <a:off x="32766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5753100" y="2476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5791200" y="3124200"/>
            <a:ext cx="457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0"/>
          </p:nvPr>
        </p:nvSpPr>
        <p:spPr/>
        <p:txBody>
          <a:bodyPr/>
          <a:lstStyle/>
          <a:p>
            <a:fld id="{9B9AA5E2-5826-4D65-97EB-EC41F8303014}" type="datetime1">
              <a:rPr lang="en-US" smtClean="0"/>
              <a:t>4/21/2020</a:t>
            </a:fld>
            <a:endParaRPr lang="en-US"/>
          </a:p>
        </p:txBody>
      </p:sp>
      <p:sp>
        <p:nvSpPr>
          <p:cNvPr id="14" name="Slide Number Placeholder 13"/>
          <p:cNvSpPr>
            <a:spLocks noGrp="1"/>
          </p:cNvSpPr>
          <p:nvPr>
            <p:ph type="sldNum" sz="quarter" idx="12"/>
          </p:nvPr>
        </p:nvSpPr>
        <p:spPr/>
        <p:txBody>
          <a:bodyPr/>
          <a:lstStyle/>
          <a:p>
            <a:fld id="{B6F15528-21DE-4FAA-801E-634DDDAF4B2B}" type="slidenum">
              <a:rPr lang="en-US" smtClean="0"/>
              <a:pPr/>
              <a:t>6</a:t>
            </a:fld>
            <a:endParaRPr lang="en-US"/>
          </a:p>
        </p:txBody>
      </p:sp>
      <p:sp>
        <p:nvSpPr>
          <p:cNvPr id="16" name="Footer Placeholder 1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Income Tax Act 1961</a:t>
            </a:r>
            <a:endParaRPr lang="en-US" b="1" dirty="0"/>
          </a:p>
        </p:txBody>
      </p:sp>
      <p:sp>
        <p:nvSpPr>
          <p:cNvPr id="3" name="Content Placeholder 2"/>
          <p:cNvSpPr>
            <a:spLocks noGrp="1"/>
          </p:cNvSpPr>
          <p:nvPr>
            <p:ph idx="1"/>
          </p:nvPr>
        </p:nvSpPr>
        <p:spPr/>
        <p:txBody>
          <a:bodyPr>
            <a:normAutofit lnSpcReduction="10000"/>
          </a:bodyPr>
          <a:lstStyle/>
          <a:p>
            <a:r>
              <a:rPr lang="en-US" dirty="0" smtClean="0"/>
              <a:t>The provisions of income tax extends to the whole of India and became effective from 1/4/1962 (Sec. 1). </a:t>
            </a:r>
          </a:p>
          <a:p>
            <a:pPr>
              <a:buNone/>
            </a:pPr>
            <a:endParaRPr lang="en-US" dirty="0" smtClean="0"/>
          </a:p>
          <a:p>
            <a:r>
              <a:rPr lang="en-US" dirty="0" smtClean="0"/>
              <a:t>The Act contains provisions for –</a:t>
            </a:r>
          </a:p>
          <a:p>
            <a:pPr lvl="2">
              <a:buNone/>
            </a:pPr>
            <a:r>
              <a:rPr lang="en-US" dirty="0" smtClean="0"/>
              <a:t>(a) determination of taxable income; </a:t>
            </a:r>
          </a:p>
          <a:p>
            <a:pPr lvl="2">
              <a:buNone/>
            </a:pPr>
            <a:r>
              <a:rPr lang="en-US" dirty="0" smtClean="0"/>
              <a:t>(b) determination of tax liability; </a:t>
            </a:r>
          </a:p>
          <a:p>
            <a:pPr lvl="2">
              <a:buNone/>
            </a:pPr>
            <a:r>
              <a:rPr lang="en-US" dirty="0" smtClean="0"/>
              <a:t>(c) procedure for assessment, appeals, penalties and prosecutions; and </a:t>
            </a:r>
          </a:p>
          <a:p>
            <a:pPr lvl="2">
              <a:buNone/>
            </a:pPr>
            <a:r>
              <a:rPr lang="en-US" dirty="0" smtClean="0"/>
              <a:t>(d) powers and duties of Income tax authorities.</a:t>
            </a:r>
            <a:endParaRPr lang="en-US" dirty="0"/>
          </a:p>
        </p:txBody>
      </p:sp>
      <p:sp>
        <p:nvSpPr>
          <p:cNvPr id="4" name="Date Placeholder 3"/>
          <p:cNvSpPr>
            <a:spLocks noGrp="1"/>
          </p:cNvSpPr>
          <p:nvPr>
            <p:ph type="dt" sz="half" idx="10"/>
          </p:nvPr>
        </p:nvSpPr>
        <p:spPr/>
        <p:txBody>
          <a:bodyPr/>
          <a:lstStyle/>
          <a:p>
            <a:fld id="{B5D7C3E9-25A4-45A1-9383-3AE4A8F05466}"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Principles For Charging Income Tax</a:t>
            </a:r>
            <a:endParaRPr lang="en-US" dirty="0"/>
          </a:p>
        </p:txBody>
      </p:sp>
      <p:sp>
        <p:nvSpPr>
          <p:cNvPr id="3" name="Content Placeholder 2"/>
          <p:cNvSpPr>
            <a:spLocks noGrp="1"/>
          </p:cNvSpPr>
          <p:nvPr>
            <p:ph idx="1"/>
          </p:nvPr>
        </p:nvSpPr>
        <p:spPr>
          <a:xfrm>
            <a:off x="1435608" y="1828800"/>
            <a:ext cx="7498080" cy="4419600"/>
          </a:xfrm>
        </p:spPr>
        <p:txBody>
          <a:bodyPr>
            <a:normAutofit/>
          </a:bodyPr>
          <a:lstStyle/>
          <a:p>
            <a:pPr marL="596646" indent="-514350" algn="just">
              <a:buAutoNum type="arabicPeriod"/>
            </a:pPr>
            <a:r>
              <a:rPr lang="en-US" dirty="0" smtClean="0"/>
              <a:t>Income of the previous year of a person is charged to tax in the immediately following assessment year. </a:t>
            </a:r>
          </a:p>
          <a:p>
            <a:pPr marL="596646" indent="-514350" algn="just">
              <a:buAutoNum type="arabicPeriod"/>
            </a:pPr>
            <a:r>
              <a:rPr lang="en-US" dirty="0" smtClean="0"/>
              <a:t>Rate of tax is applicable as specified by the Annual Finance Act of that year.</a:t>
            </a:r>
          </a:p>
          <a:p>
            <a:pPr marL="596646" indent="-514350" algn="just">
              <a:buAutoNum type="arabicPeriod"/>
            </a:pPr>
            <a:r>
              <a:rPr lang="en-US" dirty="0" smtClean="0"/>
              <a:t>In respect of income chargeable to tax, tax shall be deducted at source, or paid in advance (wherever applicable). </a:t>
            </a:r>
            <a:endParaRPr lang="en-US" dirty="0"/>
          </a:p>
        </p:txBody>
      </p:sp>
      <p:sp>
        <p:nvSpPr>
          <p:cNvPr id="4" name="Date Placeholder 3"/>
          <p:cNvSpPr>
            <a:spLocks noGrp="1"/>
          </p:cNvSpPr>
          <p:nvPr>
            <p:ph type="dt" sz="half" idx="10"/>
          </p:nvPr>
        </p:nvSpPr>
        <p:spPr/>
        <p:txBody>
          <a:bodyPr/>
          <a:lstStyle/>
          <a:p>
            <a:fld id="{01443451-9D2D-44BC-9C08-AF4C606158D0}"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Assessment Year [Sec. 2(9)] </a:t>
            </a:r>
            <a:endParaRPr lang="en-US" b="1" dirty="0"/>
          </a:p>
        </p:txBody>
      </p:sp>
      <p:sp>
        <p:nvSpPr>
          <p:cNvPr id="3" name="Content Placeholder 2"/>
          <p:cNvSpPr>
            <a:spLocks noGrp="1"/>
          </p:cNvSpPr>
          <p:nvPr>
            <p:ph idx="1"/>
          </p:nvPr>
        </p:nvSpPr>
        <p:spPr>
          <a:xfrm>
            <a:off x="1435608" y="1676400"/>
            <a:ext cx="7498080" cy="4572000"/>
          </a:xfrm>
        </p:spPr>
        <p:txBody>
          <a:bodyPr>
            <a:normAutofit fontScale="92500" lnSpcReduction="10000"/>
          </a:bodyPr>
          <a:lstStyle/>
          <a:p>
            <a:pPr algn="just"/>
            <a:r>
              <a:rPr lang="en-US" dirty="0" smtClean="0"/>
              <a:t>Assessment year means the period of 12 months commencing on the 1st day of April every year. It is the year (just after the previous year) in which income earned in the previous year is charged to tax. </a:t>
            </a:r>
          </a:p>
          <a:p>
            <a:pPr algn="just"/>
            <a:r>
              <a:rPr lang="en-US" dirty="0" smtClean="0"/>
              <a:t>E.g., A.Y.2019-20 is a year, which commences on April 1, 2019 and ends on March 31, 2020. Income of an assessee earned in the previous year 2018-2019 is assessed in the A.Y. 2019-20.</a:t>
            </a:r>
            <a:endParaRPr lang="en-US" dirty="0"/>
          </a:p>
        </p:txBody>
      </p:sp>
      <p:sp>
        <p:nvSpPr>
          <p:cNvPr id="4" name="Date Placeholder 3"/>
          <p:cNvSpPr>
            <a:spLocks noGrp="1"/>
          </p:cNvSpPr>
          <p:nvPr>
            <p:ph type="dt" sz="half" idx="10"/>
          </p:nvPr>
        </p:nvSpPr>
        <p:spPr/>
        <p:txBody>
          <a:bodyPr/>
          <a:lstStyle/>
          <a:p>
            <a:fld id="{7BE6005E-97D0-45E1-B176-4979A6E763B8}" type="datetime1">
              <a:rPr lang="en-US" smtClean="0"/>
              <a:t>4/21/2020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Prepared by Dr. Supriya Chougule.</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145</TotalTime>
  <Words>2666</Words>
  <Application>Microsoft Office PowerPoint</Application>
  <PresentationFormat>On-screen Show (4:3)</PresentationFormat>
  <Paragraphs>312</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Basics of Income Tax</vt:lpstr>
      <vt:lpstr>Index </vt:lpstr>
      <vt:lpstr>Introduction</vt:lpstr>
      <vt:lpstr>Direct Tax</vt:lpstr>
      <vt:lpstr>Indirect Tax</vt:lpstr>
      <vt:lpstr>Administration of Tax Laws</vt:lpstr>
      <vt:lpstr>Income Tax Act 1961</vt:lpstr>
      <vt:lpstr>Basic Principles For Charging Income Tax</vt:lpstr>
      <vt:lpstr>Assessment Year [Sec. 2(9)] </vt:lpstr>
      <vt:lpstr>Previous Year [Sec. 3] </vt:lpstr>
      <vt:lpstr>Financial Year</vt:lpstr>
      <vt:lpstr>Assessee [Sec 2(7)]</vt:lpstr>
      <vt:lpstr>Person [Sec. 2 (31)] </vt:lpstr>
      <vt:lpstr>Slide 14</vt:lpstr>
      <vt:lpstr>Company [Sec. 2(17)]</vt:lpstr>
      <vt:lpstr>Indian Company [Sec. 2(26)]</vt:lpstr>
      <vt:lpstr>Slide 17</vt:lpstr>
      <vt:lpstr>Slide 18</vt:lpstr>
      <vt:lpstr>Slide 19</vt:lpstr>
      <vt:lpstr>Slide 20</vt:lpstr>
      <vt:lpstr>Income [Sec. 2(24)]</vt:lpstr>
      <vt:lpstr>Slide 22</vt:lpstr>
      <vt:lpstr>Heads of Income [Sec. 14]</vt:lpstr>
      <vt:lpstr>Gross Total Income (Gti) [Sec. 80b(5)] </vt:lpstr>
      <vt:lpstr>Computation of Total Income for the A.Y.___ </vt:lpstr>
      <vt:lpstr>Tax Planning  and Tax Evasion</vt:lpstr>
      <vt:lpstr>Tax Avoidance and Tax Management</vt:lpstr>
      <vt:lpstr>Tax Rates For The A.Y. 2019-20 </vt:lpstr>
      <vt:lpstr>In case of Super Senior citizen </vt:lpstr>
      <vt:lpstr>In case of Senior citizen </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Tax</dc:title>
  <dc:creator>Supriya</dc:creator>
  <cp:lastModifiedBy>Supriya</cp:lastModifiedBy>
  <cp:revision>25</cp:revision>
  <dcterms:created xsi:type="dcterms:W3CDTF">2006-08-16T00:00:00Z</dcterms:created>
  <dcterms:modified xsi:type="dcterms:W3CDTF">2020-04-21T09:57:13Z</dcterms:modified>
</cp:coreProperties>
</file>